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0"/>
  </p:notesMasterIdLst>
  <p:sldIdLst>
    <p:sldId id="502" r:id="rId3"/>
    <p:sldId id="294" r:id="rId4"/>
    <p:sldId id="298" r:id="rId5"/>
    <p:sldId id="345" r:id="rId6"/>
    <p:sldId id="339" r:id="rId7"/>
    <p:sldId id="349" r:id="rId8"/>
    <p:sldId id="350" r:id="rId9"/>
    <p:sldId id="351" r:id="rId10"/>
    <p:sldId id="326" r:id="rId11"/>
    <p:sldId id="329" r:id="rId12"/>
    <p:sldId id="341" r:id="rId13"/>
    <p:sldId id="333" r:id="rId14"/>
    <p:sldId id="325" r:id="rId15"/>
    <p:sldId id="353" r:id="rId16"/>
    <p:sldId id="352" r:id="rId17"/>
    <p:sldId id="334" r:id="rId18"/>
    <p:sldId id="301" r:id="rId19"/>
    <p:sldId id="304" r:id="rId20"/>
    <p:sldId id="303" r:id="rId21"/>
    <p:sldId id="306" r:id="rId22"/>
    <p:sldId id="307" r:id="rId23"/>
    <p:sldId id="308" r:id="rId24"/>
    <p:sldId id="318" r:id="rId25"/>
    <p:sldId id="340" r:id="rId26"/>
    <p:sldId id="316" r:id="rId27"/>
    <p:sldId id="264" r:id="rId28"/>
    <p:sldId id="580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9" autoAdjust="0"/>
    <p:restoredTop sz="94660"/>
  </p:normalViewPr>
  <p:slideViewPr>
    <p:cSldViewPr snapToGrid="0" showGuides="1">
      <p:cViewPr>
        <p:scale>
          <a:sx n="94" d="100"/>
          <a:sy n="94" d="100"/>
        </p:scale>
        <p:origin x="154" y="43"/>
      </p:cViewPr>
      <p:guideLst>
        <p:guide orient="horz" pos="68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40C1D-3F01-4B01-BF82-72AA6970E873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2A9A4-7F2A-4E0D-AC5A-6BC7B0946A6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31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48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46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43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495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3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83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036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939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782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700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88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32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374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276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7875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7374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477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704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576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933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9949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10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697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6619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43BD6C-7A50-614D-A792-D1E9AC03CD3B}" type="slidenum">
              <a:rPr kumimoji="0" lang="en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091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AED6C3-CDE2-43CA-A4FC-DD3D9A278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51A014F-22C9-4F06-8393-7EFE05750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2B4AB6-40CC-45DB-A93C-DBDDD995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C97CC2-026D-4C62-98BF-12696A27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F4C1E40-836B-4A85-9871-F521131DE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7453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ADAD8D-0C44-4AC0-87F2-858D72C7C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AFA2BAA-7475-40AC-ADBA-FCEBE9C3D4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DCC5EF0-5E0A-480D-9EB9-C8770292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F24C88-27A9-4C6C-A085-943303A6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D7E914A-D863-4CCE-947B-362AB818E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827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A9F6D88-13B5-4D3B-B7AF-2B65AC7C7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B0F1515-D875-4A56-85DD-EFB559DEBF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985AA64-CAC8-45BC-85D2-3B1D05D00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0820DC-74F0-4C7B-A45F-5EA76168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B2336E-4FAA-4A6E-8D62-FE357584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7336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540A-F6DC-DB06-FBED-A2B400700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FEB42-48C2-3D51-4362-B865AB1CDC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5EA5E-3093-5B7E-4D06-846BBD15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D6A61-A47F-CB3D-1D7D-CC1338B4B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42C64-774D-8671-2005-C8D3CC24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68341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FB9AE-87D3-51F7-1A6E-7621E2917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BEAC-DF55-47AA-BE4B-75C7D9510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EDA84-646D-389A-4C8F-1E46B23AD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DEDE6-FE41-A01E-0E33-EB3E9CC4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DEF19-58EC-941E-3C1A-7C69F9F0D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41903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79C3E-B10A-FE9A-25A8-7FC074487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E17D5-E25A-28FA-3F51-40E661484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D7A00-B8C6-2737-3C8E-B1A723158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910368-2CC3-4746-7C22-5C7073DF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421F1-EC68-B3D1-A659-66CC925F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31863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B5D9-D2E9-39F2-462E-3D421816E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B8F0A-9BE7-AB34-D17F-43D1B7CC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F9B69-28A8-C99C-F22C-C3CCCDA3E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DC62B-5F72-792E-4D8E-B5946D08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7888D-8E40-F676-49FE-D9145F6E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B6F6B-F691-8410-0972-52C0B815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91143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AB535-6257-B1E9-B02B-9A697E99D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FF7FB-C528-7346-7BE6-CF23708EF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E84D0-4874-2201-B3A3-00F362E9A9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252137-4110-6ED3-361C-1084969520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BCD1F-6150-EF0D-7330-84D0D526B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E7DB70-1CD2-932E-F7F8-63365952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418C3B-9EBA-7E35-D2B9-87706F21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B9681-F905-D158-C63F-5FCA56D7A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324923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17B95-FAF3-7175-9298-BE6951D57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61560-4223-B0C5-B871-7DFBB6C78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B494E1-7D83-7CAD-6E66-CF00B338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0D34C3-5BE8-8EA1-1C7C-79966FAA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544338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74F829-2AAD-5147-5E42-8C32C5BF6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16CDC2-AB13-B5E0-FC06-C48159F5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A0F71-40CE-3E6C-56CF-C0F60E39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7162674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A32E3-8361-BC1F-53A9-DB55D418C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AC08B-C4BA-A5D0-6241-01008C1CE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8FDB8F-D637-6633-AA66-40201F0765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61820A-BF91-204B-0FA2-856698604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99DE9E-CC5F-8775-52B4-4DA0625A7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779362-B578-2FB3-D521-9A277098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33495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4AB222-36C1-4EE8-ABE3-2A0D8B27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FD9B2F-41C4-443B-8638-0AF8394E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03D733-C5D0-46DE-BBFC-8B85F889B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3C591D-0C77-4083-B51A-4C1A5594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C76F44A-3D00-4D07-AFF2-A1DF5E41F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2186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FEB7-DF63-F330-EBFC-AF3BF1EC2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9A163E-4CC8-D0B4-F0FE-8CB545AA9E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8BF05A-578A-2431-7658-EC0A9BDEA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DC4C0-B1E1-8B33-0732-8CA292666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4396AD-E1BC-E980-4525-6EF9536E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B17015-D862-CB82-C57E-15A2EB05E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595821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43F44-9F07-AFD9-8F1A-203406D7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A84646-BA4F-313A-102B-B499353576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7F98B-C9FA-CA82-7700-9E53C0DF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BA07F-3131-9C41-151E-3C78D4B6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384F9-0174-E739-A8EF-91B62D9E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932345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314B2-0C9E-FDBD-DD1A-699B4E5AA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D75C14-624B-E4C7-CC14-B040584BC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15477-4808-7306-D0BE-8B36F9DB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A921E-63BD-33E7-793F-4D88BDBFA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AF497-539F-B207-DAC8-3CB7EA71C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5831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80C88-7735-42B9-8FE9-281A2ABC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4E63FEB-7141-4BB1-A6A6-C2F8261D3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B78B56-6FFE-465A-B68A-3337F96F3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63FF7C-251F-4ABF-B598-79991F636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0FCE51-AC2C-4C5B-8521-542395DC0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6925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174265-8788-4EA6-A3D1-D1A10356E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462BF9-5CD1-4CFB-BBEA-9EF4633CB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D35F4E-F33C-43F3-AC0C-D0033D485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617019-A275-4E30-8408-F2D998253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40ECA05-4AEB-41F0-894C-60B6708F8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FD4EDA-AAE9-412D-98F3-3DEAF0333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761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A575D1-3CD1-4BE4-81DA-B82B6FAC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862AA2-7490-4D48-AC10-71BA5DD1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3308EF-3E14-4125-8603-70D0304FC5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1C8ECD5-0891-4DB9-B673-43B74A0AC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08985FF-24D8-4BC2-9C86-EE3CAC8403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4D20E94-CAD7-4F79-82D2-D17A2E209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271A3F-19DE-433A-B245-F56BA656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3AF6C694-6043-47DB-88A4-850BB568A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175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C6DA13-1ADD-4C0F-B363-90857F32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4C20B44-9C2E-4B66-9AE2-59FB50CA8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5137646-C073-443F-A1BD-C49F1E11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2D78CC5-5F8A-4114-A961-E3A884D9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748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2931D52-5DB5-47F2-9F55-A5412003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4AAB1FE-ADF1-42BB-845E-7EC6B020D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7D16B1B-0AC3-462E-8F38-7B126522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062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154CD-8A06-4DB1-9B97-D404F3F6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AF1E63-2F0D-4AD5-9F56-8057EDEEB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F15119A-3DF0-4F16-AA60-9E0F11C7B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32A4F4-3F12-407E-BDD0-268405CF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1EB0DA-B236-4880-A6BF-C0C0DCE38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1813291-C4FA-41EC-98BD-FF0947F7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2392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4079C8-5360-4143-A7C4-29E29084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9E7908F-AF40-4D89-A8E3-154775429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9F20623-84BA-4A8C-BD22-7F39B92B9F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53C7FC-0A09-4FAD-B261-A9A3215B6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9F69A6-3A1A-4B05-88CF-8BF6422B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FE73593-D496-42E3-B4E4-80CF22E8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17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15A591-2D3E-47B8-ABDD-C4C53F84E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7E4DE78-A290-4B44-B1A9-EA6A7D343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54F842-A8CC-4820-AEE5-6179011EC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1548EF-26FE-4990-A6E3-F97111340B0F}" type="datetimeFigureOut">
              <a:rPr lang="ru-RU" smtClean="0"/>
              <a:t>18.12.2024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7009DF-4049-4821-8DEC-E4164CF6E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CCB0FFC-4EDC-409A-A5C0-D694322F3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ACEA6-DAA9-4706-A6AC-1BA645B0471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503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95E858-9935-02FE-ABE2-EF882E9E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05EFC-23D8-0F29-3EE8-2983C715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2DC485-2234-80CC-7725-7BBBF26276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587EA-E211-F945-B2DF-233BE9487279}" type="datetimeFigureOut">
              <a:rPr lang="en-RU" smtClean="0"/>
              <a:t>12/18/2024</a:t>
            </a:fld>
            <a:endParaRPr lang="en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D1319-C170-3FDC-EC57-6D7BDC365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6E29A-5089-C7EC-24D4-140882F5C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D859B-9134-E541-A4DE-570F3BCA8836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5429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krinitsky@sail.msk.ru" TargetMode="External"/><Relationship Id="rId2" Type="http://schemas.openxmlformats.org/officeDocument/2006/relationships/hyperlink" Target="mailto:mikhail.varentsov@srcc.msu.r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hyperlink" Target="mailto:ml4hydromet@ml4es.ru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9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12" Type="http://schemas.openxmlformats.org/officeDocument/2006/relationships/image" Target="../media/image5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01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gif"/><Relationship Id="rId3" Type="http://schemas.openxmlformats.org/officeDocument/2006/relationships/image" Target="../media/image4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3" Type="http://schemas.microsoft.com/office/2007/relationships/hdphoto" Target="../media/hdphoto4.wdp"/><Relationship Id="rId18" Type="http://schemas.openxmlformats.org/officeDocument/2006/relationships/image" Target="../media/image560.png"/><Relationship Id="rId3" Type="http://schemas.openxmlformats.org/officeDocument/2006/relationships/image" Target="../media/image59.gif"/><Relationship Id="rId12" Type="http://schemas.openxmlformats.org/officeDocument/2006/relationships/image" Target="../media/image33.png"/><Relationship Id="rId17" Type="http://schemas.openxmlformats.org/officeDocument/2006/relationships/image" Target="../media/image55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2.jpe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500.png"/><Relationship Id="rId15" Type="http://schemas.openxmlformats.org/officeDocument/2006/relationships/image" Target="../media/image61.tiff"/><Relationship Id="rId10" Type="http://schemas.openxmlformats.org/officeDocument/2006/relationships/image" Target="../media/image490.png"/><Relationship Id="rId9" Type="http://schemas.openxmlformats.org/officeDocument/2006/relationships/image" Target="../media/image481.png"/><Relationship Id="rId14" Type="http://schemas.openxmlformats.org/officeDocument/2006/relationships/image" Target="../media/image60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8" Type="http://schemas.openxmlformats.org/officeDocument/2006/relationships/image" Target="../media/image35.png"/><Relationship Id="rId3" Type="http://schemas.openxmlformats.org/officeDocument/2006/relationships/image" Target="../media/image570.png"/><Relationship Id="rId7" Type="http://schemas.openxmlformats.org/officeDocument/2006/relationships/image" Target="../media/image610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00.png"/><Relationship Id="rId5" Type="http://schemas.openxmlformats.org/officeDocument/2006/relationships/image" Target="../media/image63.png"/><Relationship Id="rId15" Type="http://schemas.openxmlformats.org/officeDocument/2006/relationships/image" Target="../media/image470.png"/><Relationship Id="rId4" Type="http://schemas.openxmlformats.org/officeDocument/2006/relationships/image" Target="../media/image43.png"/><Relationship Id="rId14" Type="http://schemas.openxmlformats.org/officeDocument/2006/relationships/image" Target="../media/image4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gif"/><Relationship Id="rId4" Type="http://schemas.openxmlformats.org/officeDocument/2006/relationships/image" Target="../media/image6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7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.jpeg"/><Relationship Id="rId3" Type="http://schemas.openxmlformats.org/officeDocument/2006/relationships/image" Target="../media/image78.png"/><Relationship Id="rId12" Type="http://schemas.openxmlformats.org/officeDocument/2006/relationships/image" Target="../media/image79.jpe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690.png"/><Relationship Id="rId15" Type="http://schemas.openxmlformats.org/officeDocument/2006/relationships/image" Target="../media/image82.jpeg"/><Relationship Id="rId10" Type="http://schemas.openxmlformats.org/officeDocument/2006/relationships/image" Target="../media/image810.png"/><Relationship Id="rId9" Type="http://schemas.openxmlformats.org/officeDocument/2006/relationships/image" Target="../media/image800.png"/><Relationship Id="rId14" Type="http://schemas.openxmlformats.org/officeDocument/2006/relationships/image" Target="../media/image8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microsoft.com/office/2007/relationships/hdphoto" Target="../media/hdphoto2.wdp"/><Relationship Id="rId5" Type="http://schemas.openxmlformats.org/officeDocument/2006/relationships/image" Target="../media/image8.png"/><Relationship Id="rId15" Type="http://schemas.openxmlformats.org/officeDocument/2006/relationships/image" Target="../media/image17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3.wdp"/><Relationship Id="rId11" Type="http://schemas.openxmlformats.org/officeDocument/2006/relationships/image" Target="../media/image34.png"/><Relationship Id="rId5" Type="http://schemas.openxmlformats.org/officeDocument/2006/relationships/image" Target="../media/image30.png"/><Relationship Id="rId10" Type="http://schemas.microsoft.com/office/2007/relationships/hdphoto" Target="../media/hdphoto4.wdp"/><Relationship Id="rId4" Type="http://schemas.openxmlformats.org/officeDocument/2006/relationships/image" Target="../media/image18.jpe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0.png"/><Relationship Id="rId18" Type="http://schemas.openxmlformats.org/officeDocument/2006/relationships/image" Target="../media/image380.png"/><Relationship Id="rId3" Type="http://schemas.openxmlformats.org/officeDocument/2006/relationships/image" Target="../media/image41.png"/><Relationship Id="rId7" Type="http://schemas.openxmlformats.org/officeDocument/2006/relationships/image" Target="../media/image37.png"/><Relationship Id="rId17" Type="http://schemas.openxmlformats.org/officeDocument/2006/relationships/image" Target="../media/image37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33.png"/><Relationship Id="rId15" Type="http://schemas.openxmlformats.org/officeDocument/2006/relationships/image" Target="../media/image350.png"/><Relationship Id="rId19" Type="http://schemas.openxmlformats.org/officeDocument/2006/relationships/image" Target="../media/image390.png"/><Relationship Id="rId4" Type="http://schemas.openxmlformats.org/officeDocument/2006/relationships/image" Target="../media/image36.png"/><Relationship Id="rId14" Type="http://schemas.openxmlformats.org/officeDocument/2006/relationships/image" Target="../media/image3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8E46B1DA-8D6D-49BA-9232-01C1CA42CC87}"/>
              </a:ext>
            </a:extLst>
          </p:cNvPr>
          <p:cNvSpPr txBox="1">
            <a:spLocks/>
          </p:cNvSpPr>
          <p:nvPr/>
        </p:nvSpPr>
        <p:spPr>
          <a:xfrm>
            <a:off x="1412685" y="4089554"/>
            <a:ext cx="9366627" cy="93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Михаил Иванович Варенцов (</a:t>
            </a:r>
            <a:r>
              <a:rPr lang="en-US" b="1" i="0" dirty="0">
                <a:solidFill>
                  <a:srgbClr val="1F1F1F"/>
                </a:solidFill>
                <a:effectLst/>
                <a:latin typeface="Google Sans"/>
                <a:hlinkClick r:id="rId2"/>
              </a:rPr>
              <a:t>mikhail.varentsov@srcc.msu.ru</a:t>
            </a:r>
            <a:r>
              <a:rPr lang="en-US" b="1" i="0" dirty="0">
                <a:solidFill>
                  <a:srgbClr val="1F1F1F"/>
                </a:solidFill>
                <a:effectLst/>
                <a:latin typeface="Google Sans"/>
              </a:rPr>
              <a:t>) </a:t>
            </a:r>
            <a:endParaRPr kumimoji="0" lang="ru-RU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Михаил</a:t>
            </a:r>
            <a:r>
              <a:rPr lang="ru-RU" b="1" dirty="0">
                <a:solidFill>
                  <a:srgbClr val="002060"/>
                </a:solidFill>
                <a:latin typeface="Calibri"/>
              </a:rPr>
              <a:t> Алексеевич Криницкий (</a:t>
            </a:r>
            <a:r>
              <a:rPr lang="en-US" b="1" dirty="0">
                <a:solidFill>
                  <a:srgbClr val="002060"/>
                </a:solidFill>
                <a:latin typeface="Calibri"/>
                <a:hlinkClick r:id="rId3"/>
              </a:rPr>
              <a:t>krinitsky@sail.msk.ru</a:t>
            </a:r>
            <a:r>
              <a:rPr lang="en-US" b="1" dirty="0">
                <a:solidFill>
                  <a:srgbClr val="002060"/>
                </a:solidFill>
                <a:latin typeface="Calibri"/>
              </a:rPr>
              <a:t>) </a:t>
            </a:r>
          </a:p>
          <a:p>
            <a:pPr>
              <a:spcBef>
                <a:spcPts val="1350"/>
              </a:spcBef>
            </a:pPr>
            <a:r>
              <a:rPr lang="ru-RU" b="1" dirty="0">
                <a:solidFill>
                  <a:srgbClr val="002060"/>
                </a:solidFill>
                <a:latin typeface="Calibri"/>
                <a:hlinkClick r:id="rId4"/>
              </a:rPr>
              <a:t>ml4hydromet@ml4es.ru</a:t>
            </a:r>
            <a:r>
              <a:rPr lang="en-US" b="1" dirty="0">
                <a:solidFill>
                  <a:srgbClr val="002060"/>
                </a:solidFill>
                <a:latin typeface="Calibri"/>
              </a:rPr>
              <a:t> </a:t>
            </a:r>
            <a:endParaRPr lang="ru-RU" b="1" dirty="0">
              <a:solidFill>
                <a:srgbClr val="002060"/>
              </a:solidFill>
              <a:latin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3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ru-RU" b="1" dirty="0">
              <a:solidFill>
                <a:srgbClr val="002060"/>
              </a:solidFill>
              <a:latin typeface="Calibri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1FE315F-291C-411B-B4EA-9965D5523CB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5E5E5"/>
              </a:clrFrom>
              <a:clrTo>
                <a:srgbClr val="E5E5E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6838" y="5778894"/>
            <a:ext cx="3383329" cy="687897"/>
          </a:xfrm>
          <a:prstGeom prst="rect">
            <a:avLst/>
          </a:prstGeom>
        </p:spPr>
      </p:pic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F97166A0-C9AE-48E4-B626-C77E87CDFD86}"/>
              </a:ext>
            </a:extLst>
          </p:cNvPr>
          <p:cNvSpPr txBox="1">
            <a:spLocks/>
          </p:cNvSpPr>
          <p:nvPr/>
        </p:nvSpPr>
        <p:spPr>
          <a:xfrm>
            <a:off x="1" y="459232"/>
            <a:ext cx="12191999" cy="327337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Машинное обучение в гидрометеорологии: </a:t>
            </a:r>
            <a:r>
              <a:rPr lang="ru-RU" sz="28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Лекция №11</a:t>
            </a:r>
            <a:r>
              <a:rPr lang="en-US" sz="28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ru-RU" sz="3600" dirty="0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3600" dirty="0">
              <a:solidFill>
                <a:srgbClr val="002060"/>
              </a:solidFill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ru-RU" sz="3600" b="1">
                <a:solidFill>
                  <a:srgbClr val="002060"/>
                </a:solidFill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Примеры решаемых задач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0195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6ABA9D43-AF63-4134-8929-4D28B3E183EF}"/>
              </a:ext>
            </a:extLst>
          </p:cNvPr>
          <p:cNvGrpSpPr>
            <a:grpSpLocks noChangeAspect="1"/>
          </p:cNvGrpSpPr>
          <p:nvPr/>
        </p:nvGrpSpPr>
        <p:grpSpPr>
          <a:xfrm>
            <a:off x="686934" y="4038513"/>
            <a:ext cx="10883446" cy="2631770"/>
            <a:chOff x="587375" y="5532583"/>
            <a:chExt cx="13652119" cy="3301274"/>
          </a:xfrm>
        </p:grpSpPr>
        <p:pic>
          <p:nvPicPr>
            <p:cNvPr id="43" name="Picture 2" descr="Machine Learning Algorithm: Simple Linear Regression">
              <a:extLst>
                <a:ext uri="{FF2B5EF4-FFF2-40B4-BE49-F238E27FC236}">
                  <a16:creationId xmlns:a16="http://schemas.microsoft.com/office/drawing/2014/main" id="{FDC06162-8CEC-41D1-864A-5DA198D828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519" t="11662" r="14566" b="19056"/>
            <a:stretch/>
          </p:blipFill>
          <p:spPr bwMode="auto">
            <a:xfrm>
              <a:off x="587375" y="5532848"/>
              <a:ext cx="2442610" cy="187997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A664D0B7-A13F-401A-A04B-0C85A5DBF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07"/>
            <a:stretch/>
          </p:blipFill>
          <p:spPr>
            <a:xfrm>
              <a:off x="3183904" y="5532583"/>
              <a:ext cx="2778136" cy="3221269"/>
            </a:xfrm>
            <a:prstGeom prst="rect">
              <a:avLst/>
            </a:prstGeom>
          </p:spPr>
        </p:pic>
        <p:pic>
          <p:nvPicPr>
            <p:cNvPr id="46" name="Picture 6" descr="Introduction to how an Multilayer Perceptron works but without complicated  math | by SangGyu An | CodeX | Medium">
              <a:extLst>
                <a:ext uri="{FF2B5EF4-FFF2-40B4-BE49-F238E27FC236}">
                  <a16:creationId xmlns:a16="http://schemas.microsoft.com/office/drawing/2014/main" id="{3BD91C11-84FF-4F49-B4A5-BCBF83ED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2367" y="5532583"/>
              <a:ext cx="3709047" cy="3221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10" descr="GitHub - catboost/catboost: A fast, scalable, high performance Gradient  Boosting on Decision Trees library, used for ranking, classification,  regression and other machine learning tasks for Python, R, Java, C++.  Supports computation on">
              <a:extLst>
                <a:ext uri="{FF2B5EF4-FFF2-40B4-BE49-F238E27FC236}">
                  <a16:creationId xmlns:a16="http://schemas.microsoft.com/office/drawing/2014/main" id="{30E67474-722D-4E32-BE2B-7B6CD449C93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9" t="17969" r="13317" b="18775"/>
            <a:stretch/>
          </p:blipFill>
          <p:spPr bwMode="auto">
            <a:xfrm>
              <a:off x="8018890" y="5532583"/>
              <a:ext cx="2233695" cy="724081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8" name="Picture 12" descr="CatBoost - open-source gradient boosting library">
              <a:extLst>
                <a:ext uri="{FF2B5EF4-FFF2-40B4-BE49-F238E27FC236}">
                  <a16:creationId xmlns:a16="http://schemas.microsoft.com/office/drawing/2014/main" id="{30B53164-C478-4B76-BB5A-911A09C28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32"/>
            <a:stretch/>
          </p:blipFill>
          <p:spPr bwMode="auto">
            <a:xfrm>
              <a:off x="8018890" y="6256663"/>
              <a:ext cx="2233695" cy="653593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D4AE8685-92CF-433C-A15E-1A2C4680F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33" r="59904"/>
            <a:stretch/>
          </p:blipFill>
          <p:spPr>
            <a:xfrm>
              <a:off x="5962039" y="5532583"/>
              <a:ext cx="1807071" cy="3221269"/>
            </a:xfrm>
            <a:prstGeom prst="rect">
              <a:avLst/>
            </a:prstGeom>
          </p:spPr>
        </p:pic>
        <p:pic>
          <p:nvPicPr>
            <p:cNvPr id="50" name="Picture 16">
              <a:extLst>
                <a:ext uri="{FF2B5EF4-FFF2-40B4-BE49-F238E27FC236}">
                  <a16:creationId xmlns:a16="http://schemas.microsoft.com/office/drawing/2014/main" id="{23F94ED5-D4E2-423E-9BB3-56B9269883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5" t="18752" r="4296" b="20402"/>
            <a:stretch/>
          </p:blipFill>
          <p:spPr bwMode="auto">
            <a:xfrm>
              <a:off x="8018890" y="6969626"/>
              <a:ext cx="2233695" cy="1864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B33642A-7DA8-40A0-BC2A-02E803231577}"/>
                </a:ext>
              </a:extLst>
            </p:cNvPr>
            <p:cNvSpPr txBox="1"/>
            <p:nvPr/>
          </p:nvSpPr>
          <p:spPr>
            <a:xfrm>
              <a:off x="8268374" y="6969624"/>
              <a:ext cx="901714" cy="579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SVR</a:t>
              </a:r>
              <a:endPara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D067AD-4A4E-4314-9F60-65B447C6631A}"/>
                </a:ext>
              </a:extLst>
            </p:cNvPr>
            <p:cNvSpPr txBox="1"/>
            <p:nvPr/>
          </p:nvSpPr>
          <p:spPr>
            <a:xfrm>
              <a:off x="13309913" y="8111974"/>
              <a:ext cx="929581" cy="457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MLP</a:t>
              </a:r>
              <a:endPara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3" name="Picture 20">
              <a:extLst>
                <a:ext uri="{FF2B5EF4-FFF2-40B4-BE49-F238E27FC236}">
                  <a16:creationId xmlns:a16="http://schemas.microsoft.com/office/drawing/2014/main" id="{060BCBC1-4066-4D01-9E67-D9C7BF887A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27" y="7482011"/>
              <a:ext cx="2233695" cy="12023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54" name="Таблица 6">
            <a:extLst>
              <a:ext uri="{FF2B5EF4-FFF2-40B4-BE49-F238E27FC236}">
                <a16:creationId xmlns:a16="http://schemas.microsoft.com/office/drawing/2014/main" id="{D4E52012-99CB-4F18-83FE-860E499886F9}"/>
              </a:ext>
            </a:extLst>
          </p:cNvPr>
          <p:cNvGraphicFramePr>
            <a:graphicFrameLocks noGrp="1" noChangeAspect="1"/>
          </p:cNvGraphicFramePr>
          <p:nvPr/>
        </p:nvGraphicFramePr>
        <p:xfrm>
          <a:off x="686934" y="1556527"/>
          <a:ext cx="10883446" cy="227102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476856">
                  <a:extLst>
                    <a:ext uri="{9D8B030D-6E8A-4147-A177-3AD203B41FA5}">
                      <a16:colId xmlns:a16="http://schemas.microsoft.com/office/drawing/2014/main" val="2385133028"/>
                    </a:ext>
                  </a:extLst>
                </a:gridCol>
                <a:gridCol w="1659143">
                  <a:extLst>
                    <a:ext uri="{9D8B030D-6E8A-4147-A177-3AD203B41FA5}">
                      <a16:colId xmlns:a16="http://schemas.microsoft.com/office/drawing/2014/main" val="2841720292"/>
                    </a:ext>
                  </a:extLst>
                </a:gridCol>
                <a:gridCol w="4747447">
                  <a:extLst>
                    <a:ext uri="{9D8B030D-6E8A-4147-A177-3AD203B41FA5}">
                      <a16:colId xmlns:a16="http://schemas.microsoft.com/office/drawing/2014/main" val="269412431"/>
                    </a:ext>
                  </a:extLst>
                </a:gridCol>
              </a:tblGrid>
              <a:tr h="375983">
                <a:tc>
                  <a:txBody>
                    <a:bodyPr/>
                    <a:lstStyle/>
                    <a:p>
                      <a:r>
                        <a:rPr lang="ru-RU" sz="1800" dirty="0"/>
                        <a:t>Модель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Сокращение</a:t>
                      </a: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sz="1800" dirty="0"/>
                        <a:t>Настраиваемые </a:t>
                      </a:r>
                      <a:r>
                        <a:rPr lang="ru-RU" sz="1800" dirty="0" err="1"/>
                        <a:t>гиперпараметры</a:t>
                      </a:r>
                      <a:endParaRPr lang="ru-RU" sz="1800" dirty="0"/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4024455269"/>
                  </a:ext>
                </a:extLst>
              </a:tr>
              <a:tr h="27746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Ridge Regression, baseline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RR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ru-RU" sz="160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387336909"/>
                  </a:ext>
                </a:extLst>
              </a:tr>
              <a:tr h="27746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Random Forest Regression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RFR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n_estimators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576647740"/>
                  </a:ext>
                </a:extLst>
              </a:tr>
              <a:tr h="27746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Gradient Boosting Regression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RBR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n_estimators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051476476"/>
                  </a:ext>
                </a:extLst>
              </a:tr>
              <a:tr h="27746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Cat Boost Regression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CBR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n_estimators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123361618"/>
                  </a:ext>
                </a:extLst>
              </a:tr>
              <a:tr h="27746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Multi-layer Perceptron regressor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MLPR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hidden_layer_sizes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,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</a:rPr>
                        <a:t>max_iter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730541652"/>
                  </a:ext>
                </a:extLst>
              </a:tr>
              <a:tr h="157471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Support Vector Regression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SVR</a:t>
                      </a:r>
                      <a:endParaRPr lang="ru-RU" sz="1600" b="1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- </a:t>
                      </a:r>
                      <a:endParaRPr lang="ru-RU" sz="1600" dirty="0">
                        <a:solidFill>
                          <a:schemeClr val="bg1"/>
                        </a:solidFill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807214185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1481B702-2804-4687-A872-9C07D9419E9E}"/>
              </a:ext>
            </a:extLst>
          </p:cNvPr>
          <p:cNvSpPr txBox="1">
            <a:spLocks noChangeAspect="1"/>
          </p:cNvSpPr>
          <p:nvPr/>
        </p:nvSpPr>
        <p:spPr>
          <a:xfrm>
            <a:off x="757434" y="4037018"/>
            <a:ext cx="713635" cy="457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RR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C79EF314-F86E-4EC0-AD8B-5E2670511F37}"/>
              </a:ext>
            </a:extLst>
          </p:cNvPr>
          <p:cNvSpPr txBox="1">
            <a:spLocks/>
          </p:cNvSpPr>
          <p:nvPr/>
        </p:nvSpPr>
        <p:spPr>
          <a:xfrm>
            <a:off x="587374" y="782281"/>
            <a:ext cx="11037362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Сравнение моделей МО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093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3F5A529-CAC9-4FE7-88F5-D12F77D0A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98" t="-2371" r="-1"/>
          <a:stretch/>
        </p:blipFill>
        <p:spPr bwMode="auto">
          <a:xfrm>
            <a:off x="587375" y="1654308"/>
            <a:ext cx="4567342" cy="4530753"/>
          </a:xfrm>
          <a:prstGeom prst="rect">
            <a:avLst/>
          </a:prstGeom>
          <a:solidFill>
            <a:schemeClr val="lt1"/>
          </a:solidFill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3811C3C-3291-4AB0-A3F9-378E8B2DEE1C}"/>
              </a:ext>
            </a:extLst>
          </p:cNvPr>
          <p:cNvGrpSpPr>
            <a:grpSpLocks noChangeAspect="1"/>
          </p:cNvGrpSpPr>
          <p:nvPr/>
        </p:nvGrpSpPr>
        <p:grpSpPr>
          <a:xfrm>
            <a:off x="5231405" y="1654308"/>
            <a:ext cx="6796856" cy="4530753"/>
            <a:chOff x="5616517" y="1572665"/>
            <a:chExt cx="8081427" cy="5387042"/>
          </a:xfrm>
        </p:grpSpPr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E8041009-882C-4A6C-9C17-0817DC671B96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616517" y="1572665"/>
              <a:ext cx="8081427" cy="2693521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01AD3F88-DCB1-4D2E-B306-E7A824B5D978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5616517" y="4266186"/>
              <a:ext cx="8081427" cy="2693521"/>
            </a:xfrm>
            <a:prstGeom prst="rect">
              <a:avLst/>
            </a:prstGeom>
          </p:spPr>
        </p:pic>
      </p:grp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44B084F-B3EC-4693-8275-5F13A126569F}"/>
              </a:ext>
            </a:extLst>
          </p:cNvPr>
          <p:cNvSpPr/>
          <p:nvPr/>
        </p:nvSpPr>
        <p:spPr>
          <a:xfrm>
            <a:off x="2759977" y="1866550"/>
            <a:ext cx="989902" cy="637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rea</a:t>
            </a:r>
            <a:endParaRPr kumimoji="0" lang="ru-RU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AD62C0D-E60C-4C8A-BA23-DD6640B22F62}"/>
              </a:ext>
            </a:extLst>
          </p:cNvPr>
          <p:cNvSpPr txBox="1">
            <a:spLocks/>
          </p:cNvSpPr>
          <p:nvPr/>
        </p:nvSpPr>
        <p:spPr>
          <a:xfrm>
            <a:off x="587374" y="782281"/>
            <a:ext cx="11037362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Сравнение моделей МО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4FA728-21AE-42BD-A515-7765A85ED3D7}"/>
                  </a:ext>
                </a:extLst>
              </p:cNvPr>
              <p:cNvSpPr txBox="1"/>
              <p:nvPr/>
            </p:nvSpPr>
            <p:spPr>
              <a:xfrm>
                <a:off x="5345042" y="1606586"/>
                <a:ext cx="4461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0" 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kumimoji="0" 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kumimoji="0" 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K</m:t>
                      </m:r>
                      <m:r>
                        <a:rPr kumimoji="0" 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24FA728-21AE-42BD-A515-7765A85ED3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042" y="1606586"/>
                <a:ext cx="446157" cy="307777"/>
              </a:xfrm>
              <a:prstGeom prst="rect">
                <a:avLst/>
              </a:prstGeom>
              <a:blipFill>
                <a:blip r:embed="rId11"/>
                <a:stretch>
                  <a:fillRect r="-39726" b="-8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BDC0FF-A762-4A5F-B282-34FB515BBA4B}"/>
                  </a:ext>
                </a:extLst>
              </p:cNvPr>
              <p:cNvSpPr txBox="1"/>
              <p:nvPr/>
            </p:nvSpPr>
            <p:spPr>
              <a:xfrm>
                <a:off x="5410977" y="3898040"/>
                <a:ext cx="4461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kumimoji="0" 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T</m:t>
                      </m:r>
                      <m:r>
                        <a:rPr kumimoji="0" 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kumimoji="0" 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K</m:t>
                      </m:r>
                      <m:r>
                        <a:rPr kumimoji="0" lang="en-US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EBDC0FF-A762-4A5F-B282-34FB515BB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977" y="3898040"/>
                <a:ext cx="446157" cy="307777"/>
              </a:xfrm>
              <a:prstGeom prst="rect">
                <a:avLst/>
              </a:prstGeom>
              <a:blipFill>
                <a:blip r:embed="rId12"/>
                <a:stretch>
                  <a:fillRect r="-39726" b="-78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0158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23F5A529-CAC9-4FE7-88F5-D12F77D0AB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198" t="-2371" r="-1"/>
          <a:stretch/>
        </p:blipFill>
        <p:spPr bwMode="auto">
          <a:xfrm>
            <a:off x="587376" y="1654308"/>
            <a:ext cx="4567342" cy="4530753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A44B084F-B3EC-4693-8275-5F13A126569F}"/>
              </a:ext>
            </a:extLst>
          </p:cNvPr>
          <p:cNvSpPr/>
          <p:nvPr/>
        </p:nvSpPr>
        <p:spPr>
          <a:xfrm>
            <a:off x="2759977" y="1866550"/>
            <a:ext cx="989902" cy="637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</a:t>
            </a:r>
            <a:endParaRPr kumimoji="0" lang="en-US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obs</a:t>
            </a: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+ rea</a:t>
            </a:r>
            <a:endParaRPr kumimoji="0" lang="ru-RU" sz="1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376ED6B7-B530-44DB-984B-5155FD5A89F2}"/>
              </a:ext>
            </a:extLst>
          </p:cNvPr>
          <p:cNvGrpSpPr>
            <a:grpSpLocks noChangeAspect="1"/>
          </p:cNvGrpSpPr>
          <p:nvPr/>
        </p:nvGrpSpPr>
        <p:grpSpPr>
          <a:xfrm>
            <a:off x="5231405" y="1654308"/>
            <a:ext cx="6796856" cy="2834059"/>
            <a:chOff x="13119441" y="1643328"/>
            <a:chExt cx="6796856" cy="2834059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E7516B3C-0CBA-47BE-BFA2-90291DA69984}"/>
                </a:ext>
              </a:extLst>
            </p:cNvPr>
            <p:cNvSpPr/>
            <p:nvPr/>
          </p:nvSpPr>
          <p:spPr>
            <a:xfrm>
              <a:off x="13119441" y="1643328"/>
              <a:ext cx="6796856" cy="28340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Группа 29">
              <a:extLst>
                <a:ext uri="{FF2B5EF4-FFF2-40B4-BE49-F238E27FC236}">
                  <a16:creationId xmlns:a16="http://schemas.microsoft.com/office/drawing/2014/main" id="{FC819B3B-2DCC-4478-9838-17C88DFDA3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119441" y="1951787"/>
              <a:ext cx="6796856" cy="2525600"/>
              <a:chOff x="937027" y="1012408"/>
              <a:chExt cx="9363761" cy="3479423"/>
            </a:xfrm>
          </p:grpSpPr>
          <p:grpSp>
            <p:nvGrpSpPr>
              <p:cNvPr id="31" name="Группа 30">
                <a:extLst>
                  <a:ext uri="{FF2B5EF4-FFF2-40B4-BE49-F238E27FC236}">
                    <a16:creationId xmlns:a16="http://schemas.microsoft.com/office/drawing/2014/main" id="{3D983C89-09DF-49C0-B599-2AAED40B27A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467968" y="1012408"/>
                <a:ext cx="8832820" cy="3479423"/>
                <a:chOff x="3485940" y="1659084"/>
                <a:chExt cx="7232860" cy="2849163"/>
              </a:xfrm>
            </p:grpSpPr>
            <p:pic>
              <p:nvPicPr>
                <p:cNvPr id="33" name="Рисунок 32">
                  <a:extLst>
                    <a:ext uri="{FF2B5EF4-FFF2-40B4-BE49-F238E27FC236}">
                      <a16:creationId xmlns:a16="http://schemas.microsoft.com/office/drawing/2014/main" id="{A1FD6FF7-D554-446E-8887-F269541D9C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62645" t="49027" r="8424"/>
                <a:stretch/>
              </p:blipFill>
              <p:spPr>
                <a:xfrm>
                  <a:off x="8293100" y="1659084"/>
                  <a:ext cx="2425700" cy="2849161"/>
                </a:xfrm>
                <a:prstGeom prst="rect">
                  <a:avLst/>
                </a:prstGeom>
              </p:spPr>
            </p:pic>
            <p:pic>
              <p:nvPicPr>
                <p:cNvPr id="34" name="Рисунок 33">
                  <a:extLst>
                    <a:ext uri="{FF2B5EF4-FFF2-40B4-BE49-F238E27FC236}">
                      <a16:creationId xmlns:a16="http://schemas.microsoft.com/office/drawing/2014/main" id="{2FDDB1B1-011B-40F9-92E4-9AA236B5348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62652" t="49027" r="8417"/>
                <a:stretch/>
              </p:blipFill>
              <p:spPr>
                <a:xfrm>
                  <a:off x="5867400" y="1659085"/>
                  <a:ext cx="2425700" cy="2849162"/>
                </a:xfrm>
                <a:prstGeom prst="rect">
                  <a:avLst/>
                </a:prstGeom>
              </p:spPr>
            </p:pic>
            <p:pic>
              <p:nvPicPr>
                <p:cNvPr id="35" name="Рисунок 34">
                  <a:extLst>
                    <a:ext uri="{FF2B5EF4-FFF2-40B4-BE49-F238E27FC236}">
                      <a16:creationId xmlns:a16="http://schemas.microsoft.com/office/drawing/2014/main" id="{993C8A22-8792-4609-B9A5-F6C81382E2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769" t="48574" r="8574"/>
                <a:stretch/>
              </p:blipFill>
              <p:spPr>
                <a:xfrm>
                  <a:off x="3485940" y="1659084"/>
                  <a:ext cx="2381460" cy="2849162"/>
                </a:xfrm>
                <a:prstGeom prst="rect">
                  <a:avLst/>
                </a:prstGeom>
              </p:spPr>
            </p:pic>
          </p:grpSp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76CB7159-7876-4B2B-A852-242AC3F3CB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831" t="48574" r="93938"/>
              <a:stretch/>
            </p:blipFill>
            <p:spPr>
              <a:xfrm>
                <a:off x="937027" y="1012408"/>
                <a:ext cx="530941" cy="3479412"/>
              </a:xfrm>
              <a:prstGeom prst="rect">
                <a:avLst/>
              </a:prstGeom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4B3327-921A-4E47-9509-F11112149C25}"/>
                </a:ext>
              </a:extLst>
            </p:cNvPr>
            <p:cNvSpPr txBox="1"/>
            <p:nvPr/>
          </p:nvSpPr>
          <p:spPr>
            <a:xfrm>
              <a:off x="14172491" y="1711976"/>
              <a:ext cx="77569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RR</a:t>
              </a:r>
              <a:endPara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C87A85-38DB-4813-A94F-147F6D9F0255}"/>
                </a:ext>
              </a:extLst>
            </p:cNvPr>
            <p:cNvSpPr txBox="1"/>
            <p:nvPr/>
          </p:nvSpPr>
          <p:spPr>
            <a:xfrm>
              <a:off x="16173978" y="1711976"/>
              <a:ext cx="10339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MLPR</a:t>
              </a:r>
              <a:endPara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C8FB636-516D-40DE-85EF-3B820B4235AA}"/>
                </a:ext>
              </a:extLst>
            </p:cNvPr>
            <p:cNvSpPr txBox="1"/>
            <p:nvPr/>
          </p:nvSpPr>
          <p:spPr>
            <a:xfrm>
              <a:off x="18433728" y="1711976"/>
              <a:ext cx="1033958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CBR</a:t>
              </a:r>
              <a:endPara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AE0C10-128C-4098-B57D-4AEDE565D4AF}"/>
              </a:ext>
            </a:extLst>
          </p:cNvPr>
          <p:cNvSpPr txBox="1">
            <a:spLocks/>
          </p:cNvSpPr>
          <p:nvPr/>
        </p:nvSpPr>
        <p:spPr>
          <a:xfrm>
            <a:off x="587374" y="782281"/>
            <a:ext cx="11037362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Сравнение моделей МО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A5326CA-66C9-463C-9A7A-454E5DCD3DC4}"/>
              </a:ext>
            </a:extLst>
          </p:cNvPr>
          <p:cNvGrpSpPr>
            <a:grpSpLocks noChangeAspect="1"/>
          </p:cNvGrpSpPr>
          <p:nvPr/>
        </p:nvGrpSpPr>
        <p:grpSpPr>
          <a:xfrm>
            <a:off x="5231405" y="4595882"/>
            <a:ext cx="4648895" cy="1589179"/>
            <a:chOff x="9444246" y="4070328"/>
            <a:chExt cx="3658318" cy="1250560"/>
          </a:xfrm>
        </p:grpSpPr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2F3018FB-276C-4943-9E3F-F2CA222F76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17966" b="65393"/>
            <a:stretch/>
          </p:blipFill>
          <p:spPr>
            <a:xfrm>
              <a:off x="9444246" y="4070328"/>
              <a:ext cx="2584015" cy="955612"/>
            </a:xfrm>
            <a:prstGeom prst="rect">
              <a:avLst/>
            </a:prstGeom>
          </p:spPr>
        </p:pic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FDA52B81-5D19-413D-9AE4-CFEBD82DC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8876" b="5937"/>
            <a:stretch/>
          </p:blipFill>
          <p:spPr>
            <a:xfrm>
              <a:off x="9444246" y="5023016"/>
              <a:ext cx="2584015" cy="297872"/>
            </a:xfrm>
            <a:prstGeom prst="rect">
              <a:avLst/>
            </a:prstGeom>
          </p:spPr>
        </p:pic>
        <p:pic>
          <p:nvPicPr>
            <p:cNvPr id="36" name="Picture 8">
              <a:extLst>
                <a:ext uri="{FF2B5EF4-FFF2-40B4-BE49-F238E27FC236}">
                  <a16:creationId xmlns:a16="http://schemas.microsoft.com/office/drawing/2014/main" id="{4D0F7C23-C0E4-4524-B4BD-92048D4768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2004" y="4070328"/>
              <a:ext cx="1250560" cy="1250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19499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9CFFBB-46C7-4D1E-9F0C-D5AEFEBE4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10"/>
          <a:stretch/>
        </p:blipFill>
        <p:spPr bwMode="auto">
          <a:xfrm>
            <a:off x="721818" y="1191478"/>
            <a:ext cx="10401261" cy="54094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36021B-DD0B-4CA4-A101-734D7F2CAA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1" t="75384" r="59217" b="5278"/>
          <a:stretch/>
        </p:blipFill>
        <p:spPr bwMode="auto">
          <a:xfrm>
            <a:off x="2608564" y="4015807"/>
            <a:ext cx="2356124" cy="203157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96675E4-4D81-4489-AB3D-BCA8155CD807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Значим</a:t>
            </a:r>
            <a:r>
              <a:rPr lang="ru-RU" b="1" dirty="0">
                <a:solidFill>
                  <a:prstClr val="white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ость предикторов</a:t>
            </a:r>
            <a:endParaRPr kumimoji="0" lang="en-RU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5031899-4AFC-455E-A829-D7C02D0A5C2A}"/>
              </a:ext>
            </a:extLst>
          </p:cNvPr>
          <p:cNvGrpSpPr>
            <a:grpSpLocks noChangeAspect="1"/>
          </p:cNvGrpSpPr>
          <p:nvPr/>
        </p:nvGrpSpPr>
        <p:grpSpPr>
          <a:xfrm>
            <a:off x="570299" y="1177935"/>
            <a:ext cx="9281978" cy="5438402"/>
            <a:chOff x="279117" y="1333183"/>
            <a:chExt cx="13840157" cy="8109083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8802F746-4C10-4174-A43B-EF44CE6A2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3534" b="-92111"/>
            <a:stretch/>
          </p:blipFill>
          <p:spPr>
            <a:xfrm>
              <a:off x="279117" y="1333183"/>
              <a:ext cx="13840157" cy="8109082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BE00140-43A4-4F2F-ABA9-F27742038D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62" t="7983" r="10751"/>
            <a:stretch/>
          </p:blipFill>
          <p:spPr>
            <a:xfrm>
              <a:off x="279117" y="5599084"/>
              <a:ext cx="12340807" cy="384318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665423D-4C37-4B0B-8CE9-316EE48CC0A5}"/>
                </a:ext>
              </a:extLst>
            </p:cNvPr>
            <p:cNvSpPr txBox="1"/>
            <p:nvPr/>
          </p:nvSpPr>
          <p:spPr>
            <a:xfrm>
              <a:off x="1979953" y="1338253"/>
              <a:ext cx="1737809" cy="4589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ru-RU" sz="2000" b="1" dirty="0"/>
                <a:t>Весь год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4C8D5F-9890-473B-938F-8F533FEF9AF9}"/>
                </a:ext>
              </a:extLst>
            </p:cNvPr>
            <p:cNvSpPr txBox="1"/>
            <p:nvPr/>
          </p:nvSpPr>
          <p:spPr>
            <a:xfrm>
              <a:off x="5997808" y="1333184"/>
              <a:ext cx="1737809" cy="9178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ru-RU" sz="2000" b="1" dirty="0"/>
                <a:t>Лето (</a:t>
              </a:r>
              <a:r>
                <a:rPr lang="en-US" sz="2000" b="1" dirty="0"/>
                <a:t>JJA)</a:t>
              </a:r>
              <a:endParaRPr lang="ru-RU" sz="20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C2DC3B-AA6F-4B59-A86B-0BCD0E2D22F7}"/>
                </a:ext>
              </a:extLst>
            </p:cNvPr>
            <p:cNvSpPr txBox="1"/>
            <p:nvPr/>
          </p:nvSpPr>
          <p:spPr>
            <a:xfrm>
              <a:off x="9597240" y="1333648"/>
              <a:ext cx="1843633" cy="91783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ru-RU" sz="2000" b="1" dirty="0"/>
                <a:t>Зима (</a:t>
              </a:r>
              <a:r>
                <a:rPr lang="en-US" sz="2000" b="1" dirty="0"/>
                <a:t>DJF)</a:t>
              </a:r>
              <a:endParaRPr lang="ru-RU" sz="2000" b="1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8350C6C-2E79-4A8D-86C9-8BD58529A978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Анализ климатических трендов</a:t>
            </a:r>
            <a:endParaRPr kumimoji="0" lang="en-RU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2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6675E4-4D81-4489-AB3D-BCA8155CD807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Анализ климатических трендов</a:t>
            </a:r>
            <a:endParaRPr kumimoji="0" lang="en-RU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230B4BF-E3AD-4AC5-BEBB-8C6790C5FA29}"/>
              </a:ext>
            </a:extLst>
          </p:cNvPr>
          <p:cNvSpPr/>
          <p:nvPr/>
        </p:nvSpPr>
        <p:spPr>
          <a:xfrm>
            <a:off x="11752954" y="19991983"/>
            <a:ext cx="101644" cy="149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EA714B7A-DAA6-4658-A5AD-2BCDB6C476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867348"/>
                  </p:ext>
                </p:extLst>
              </p:nvPr>
            </p:nvGraphicFramePr>
            <p:xfrm>
              <a:off x="692377" y="1452439"/>
              <a:ext cx="10540195" cy="4730150"/>
            </p:xfrm>
            <a:graphic>
              <a:graphicData uri="http://schemas.openxmlformats.org/drawingml/2006/table">
                <a:tbl>
                  <a:tblPr/>
                  <a:tblGrid>
                    <a:gridCol w="1541821">
                      <a:extLst>
                        <a:ext uri="{9D8B030D-6E8A-4147-A177-3AD203B41FA5}">
                          <a16:colId xmlns:a16="http://schemas.microsoft.com/office/drawing/2014/main" val="3229062532"/>
                        </a:ext>
                      </a:extLst>
                    </a:gridCol>
                    <a:gridCol w="1435349">
                      <a:extLst>
                        <a:ext uri="{9D8B030D-6E8A-4147-A177-3AD203B41FA5}">
                          <a16:colId xmlns:a16="http://schemas.microsoft.com/office/drawing/2014/main" val="37974256"/>
                        </a:ext>
                      </a:extLst>
                    </a:gridCol>
                    <a:gridCol w="1435349">
                      <a:extLst>
                        <a:ext uri="{9D8B030D-6E8A-4147-A177-3AD203B41FA5}">
                          <a16:colId xmlns:a16="http://schemas.microsoft.com/office/drawing/2014/main" val="1586666190"/>
                        </a:ext>
                      </a:extLst>
                    </a:gridCol>
                    <a:gridCol w="3063838">
                      <a:extLst>
                        <a:ext uri="{9D8B030D-6E8A-4147-A177-3AD203B41FA5}">
                          <a16:colId xmlns:a16="http://schemas.microsoft.com/office/drawing/2014/main" val="3625636940"/>
                        </a:ext>
                      </a:extLst>
                    </a:gridCol>
                    <a:gridCol w="3063838">
                      <a:extLst>
                        <a:ext uri="{9D8B030D-6E8A-4147-A177-3AD203B41FA5}">
                          <a16:colId xmlns:a16="http://schemas.microsoft.com/office/drawing/2014/main" val="2879132657"/>
                        </a:ext>
                      </a:extLst>
                    </a:gridCol>
                  </a:tblGrid>
                  <a:tr h="1180125">
                    <a:tc gridSpan="5"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25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Оценка вклада различных факторов на основе анализа линейных трендов по данным наблюдений и результатам моделирования</a:t>
                          </a:r>
                        </a:p>
                      </a:txBody>
                      <a:tcPr marL="72000" marR="72000" marT="72000" marB="72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t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t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8647770"/>
                      </a:ext>
                    </a:extLst>
                  </a:tr>
                  <a:tr h="811777">
                    <a:tc rowSpan="2"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Сезон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Наклон линейного </a:t>
                          </a:r>
                          <a:b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тренда, 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°С/10 </a:t>
                          </a: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лет</a:t>
                          </a: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 fontAlgn="t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Вклад метеорологических факторов</a:t>
                          </a:r>
                          <a:b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ru-RU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модель</m:t>
                                  </m:r>
                                </m:num>
                                <m:den>
                                  <m:r>
                                    <a:rPr lang="ru-RU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наблюдения</m:t>
                                  </m:r>
                                </m:den>
                              </m:f>
                              <m:r>
                                <a:rPr lang="ru-RU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∙100%</m:t>
                              </m:r>
                            </m:oMath>
                          </a14:m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 fontAlgn="t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Предполагаемый вклад урбанизации</a:t>
                          </a:r>
                        </a:p>
                        <a:p>
                          <a:pPr algn="ctr" fontAlgn="t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ru-RU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100%−</m:t>
                              </m:r>
                              <m:f>
                                <m:fPr>
                                  <m:ctrlPr>
                                    <a:rPr lang="ru-RU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модель</m:t>
                                  </m:r>
                                </m:num>
                                <m:den>
                                  <m:r>
                                    <a:rPr lang="ru-RU" sz="16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наблюдения</m:t>
                                  </m:r>
                                </m:den>
                              </m:f>
                              <m:r>
                                <a:rPr lang="ru-RU" sz="16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∙100%</m:t>
                              </m:r>
                            </m:oMath>
                          </a14:m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837352"/>
                      </a:ext>
                    </a:extLst>
                  </a:tr>
                  <a:tr h="648808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Наблюдения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Модель 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rea)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t"/>
                          <a:r>
                            <a:rPr lang="ru-RU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Вклад метеорологических факторов (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модель</m:t>
                                  </m:r>
                                </m:num>
                                <m:den>
                                  <m: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наблюдения</m:t>
                                  </m:r>
                                </m:den>
                              </m:f>
                              <m:r>
                                <a:rPr lang="ru-RU" sz="11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∙100%</m:t>
                              </m:r>
                            </m:oMath>
                          </a14:m>
                          <a:r>
                            <a:rPr lang="ru-RU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</a:p>
                      </a:txBody>
                      <a:tcPr marL="3810" marR="3810" marT="381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t"/>
                          <a:r>
                            <a:rPr lang="ru-RU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Предполагаемый вклад урбанизации</a:t>
                          </a:r>
                        </a:p>
                        <a:p>
                          <a:pPr algn="ctr" fontAlgn="t"/>
                          <a:r>
                            <a:rPr lang="ru-RU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ru-RU" sz="11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100%−</m:t>
                              </m:r>
                              <m:f>
                                <m:fPr>
                                  <m:ctrlP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модель</m:t>
                                  </m:r>
                                </m:num>
                                <m:den>
                                  <m: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наблюдения</m:t>
                                  </m:r>
                                </m:den>
                              </m:f>
                              <m:r>
                                <a:rPr lang="ru-RU" sz="11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∙100%</m:t>
                              </m:r>
                            </m:oMath>
                          </a14:m>
                          <a:r>
                            <a:rPr lang="ru-RU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</a:p>
                      </a:txBody>
                      <a:tcPr marL="3810" marR="3810" marT="381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726292"/>
                      </a:ext>
                    </a:extLst>
                  </a:tr>
                  <a:tr h="417888">
                    <a:tc>
                      <a:txBody>
                        <a:bodyPr/>
                        <a:lstStyle/>
                        <a:p>
                          <a:pPr algn="l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Весь год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0.11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D2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4E0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D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DC47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10357"/>
                      </a:ext>
                    </a:extLst>
                  </a:tr>
                  <a:tr h="417888">
                    <a:tc>
                      <a:txBody>
                        <a:bodyPr/>
                        <a:lstStyle/>
                        <a:p>
                          <a:pPr algn="l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Зима (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DJF)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8B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-0.05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A8A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103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696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3BE7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691301"/>
                      </a:ext>
                    </a:extLst>
                  </a:tr>
                  <a:tr h="417888">
                    <a:tc>
                      <a:txBody>
                        <a:bodyPr/>
                        <a:lstStyle/>
                        <a:p>
                          <a:pPr algn="l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Лето (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JJA)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696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E1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ED17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5777004"/>
                      </a:ext>
                    </a:extLst>
                  </a:tr>
                  <a:tr h="417888">
                    <a:tc>
                      <a:txBody>
                        <a:bodyPr/>
                        <a:lstStyle/>
                        <a:p>
                          <a:pPr algn="l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Весна (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MAM)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0.11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DAD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2DE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3DE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EC77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072259"/>
                      </a:ext>
                    </a:extLst>
                  </a:tr>
                  <a:tr h="417888">
                    <a:tc>
                      <a:txBody>
                        <a:bodyPr/>
                        <a:lstStyle/>
                        <a:p>
                          <a:pPr algn="l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Осень (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SON)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0.13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C4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3DF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D88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DB77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98943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Таблица 8">
                <a:extLst>
                  <a:ext uri="{FF2B5EF4-FFF2-40B4-BE49-F238E27FC236}">
                    <a16:creationId xmlns:a16="http://schemas.microsoft.com/office/drawing/2014/main" id="{EA714B7A-DAA6-4658-A5AD-2BCDB6C476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72867348"/>
                  </p:ext>
                </p:extLst>
              </p:nvPr>
            </p:nvGraphicFramePr>
            <p:xfrm>
              <a:off x="692377" y="1452439"/>
              <a:ext cx="10540195" cy="4730150"/>
            </p:xfrm>
            <a:graphic>
              <a:graphicData uri="http://schemas.openxmlformats.org/drawingml/2006/table">
                <a:tbl>
                  <a:tblPr/>
                  <a:tblGrid>
                    <a:gridCol w="1541821">
                      <a:extLst>
                        <a:ext uri="{9D8B030D-6E8A-4147-A177-3AD203B41FA5}">
                          <a16:colId xmlns:a16="http://schemas.microsoft.com/office/drawing/2014/main" val="3229062532"/>
                        </a:ext>
                      </a:extLst>
                    </a:gridCol>
                    <a:gridCol w="1435349">
                      <a:extLst>
                        <a:ext uri="{9D8B030D-6E8A-4147-A177-3AD203B41FA5}">
                          <a16:colId xmlns:a16="http://schemas.microsoft.com/office/drawing/2014/main" val="37974256"/>
                        </a:ext>
                      </a:extLst>
                    </a:gridCol>
                    <a:gridCol w="1435349">
                      <a:extLst>
                        <a:ext uri="{9D8B030D-6E8A-4147-A177-3AD203B41FA5}">
                          <a16:colId xmlns:a16="http://schemas.microsoft.com/office/drawing/2014/main" val="1586666190"/>
                        </a:ext>
                      </a:extLst>
                    </a:gridCol>
                    <a:gridCol w="3063838">
                      <a:extLst>
                        <a:ext uri="{9D8B030D-6E8A-4147-A177-3AD203B41FA5}">
                          <a16:colId xmlns:a16="http://schemas.microsoft.com/office/drawing/2014/main" val="3625636940"/>
                        </a:ext>
                      </a:extLst>
                    </a:gridCol>
                    <a:gridCol w="3063838">
                      <a:extLst>
                        <a:ext uri="{9D8B030D-6E8A-4147-A177-3AD203B41FA5}">
                          <a16:colId xmlns:a16="http://schemas.microsoft.com/office/drawing/2014/main" val="2879132657"/>
                        </a:ext>
                      </a:extLst>
                    </a:gridCol>
                  </a:tblGrid>
                  <a:tr h="1180125">
                    <a:tc gridSpan="5"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2500" b="1" i="0" u="none" strike="noStrike" dirty="0">
                              <a:solidFill>
                                <a:schemeClr val="bg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Оценка вклада различных факторов на основе анализа линейных трендов по данным наблюдений и результатам моделирования</a:t>
                          </a:r>
                        </a:p>
                      </a:txBody>
                      <a:tcPr marL="72000" marR="72000" marT="72000" marB="72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9BD5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 fontAlgn="t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t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endParaRPr lang="ru-RU" sz="16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58647770"/>
                      </a:ext>
                    </a:extLst>
                  </a:tr>
                  <a:tr h="811777">
                    <a:tc rowSpan="2"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Сезон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Наклон линейного </a:t>
                          </a:r>
                          <a:b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</a:b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тренда, 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°С/10 </a:t>
                          </a:r>
                          <a:r>
                            <a:rPr lang="ru-RU" sz="1800" b="0" dirty="0">
                              <a:solidFill>
                                <a:schemeClr val="tx1"/>
                              </a:solidFill>
                              <a:effectLst/>
                            </a:rPr>
                            <a:t>лет</a:t>
                          </a: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 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44135" t="-82083" r="-100398" b="-15000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44135" t="-82083" r="-398" b="-15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9837352"/>
                      </a:ext>
                    </a:extLst>
                  </a:tr>
                  <a:tr h="648808">
                    <a:tc vMerge="1">
                      <a:txBody>
                        <a:bodyPr/>
                        <a:lstStyle/>
                        <a:p>
                          <a:pPr algn="l" fontAlgn="b"/>
                          <a:endParaRPr lang="ru-RU" sz="1400" b="1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3810" marR="3810" marT="3810" marB="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Наблюдения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Модель (</a:t>
                          </a:r>
                          <a:r>
                            <a:rPr lang="en-US" sz="16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rea)</a:t>
                          </a:r>
                        </a:p>
                      </a:txBody>
                      <a:tcPr marL="36000" marR="36000" marT="36000" marB="36000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t"/>
                          <a:r>
                            <a:rPr lang="ru-RU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Вклад метеорологических факторов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f>
                                <m:fPr>
                                  <m:ctrlP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модель</m:t>
                                  </m:r>
                                </m:num>
                                <m:den>
                                  <m: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наблюдения</m:t>
                                  </m:r>
                                </m:den>
                              </m:f>
                              <m:r>
                                <a:rPr lang="ru-RU" sz="11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∙100%</m:t>
                              </m:r>
                            </m:oMath>
                          </a14:m>
                          <a:r>
                            <a:rPr lang="ru-RU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</a:p>
                      </a:txBody>
                      <a:tcPr marL="3810" marR="3810" marT="381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 fontAlgn="t"/>
                          <a:r>
                            <a:rPr lang="ru-RU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Предполагаемый вклад урбанизации</a:t>
                          </a:r>
                        </a:p>
                        <a:p>
                          <a:pPr algn="ctr" fontAlgn="t"/>
                          <a:r>
                            <a:rPr lang="ru-RU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r>
                                <a:rPr lang="ru-RU" sz="11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100%−</m:t>
                              </m:r>
                              <m:f>
                                <m:fPr>
                                  <m:ctrlP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модель</m:t>
                                  </m:r>
                                </m:num>
                                <m:den>
                                  <m:r>
                                    <a:rPr lang="ru-RU" sz="1100" b="0" i="1" u="none" strike="noStrike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наблюдения</m:t>
                                  </m:r>
                                </m:den>
                              </m:f>
                              <m:r>
                                <a:rPr lang="ru-RU" sz="1100" b="0" i="1" u="none" strike="noStrike" smtClean="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∙100%</m:t>
                              </m:r>
                            </m:oMath>
                          </a14:m>
                          <a:r>
                            <a:rPr lang="ru-RU" sz="11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)</a:t>
                          </a:r>
                        </a:p>
                      </a:txBody>
                      <a:tcPr marL="3810" marR="3810" marT="381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0726292"/>
                      </a:ext>
                    </a:extLst>
                  </a:tr>
                  <a:tr h="417888">
                    <a:tc>
                      <a:txBody>
                        <a:bodyPr/>
                        <a:lstStyle/>
                        <a:p>
                          <a:pPr algn="l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Весь год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0.11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D2D5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4E0F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FDD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66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DC47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410357"/>
                      </a:ext>
                    </a:extLst>
                  </a:tr>
                  <a:tr h="417888">
                    <a:tc>
                      <a:txBody>
                        <a:bodyPr/>
                        <a:lstStyle/>
                        <a:p>
                          <a:pPr algn="l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Зима (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DJF)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B8B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-0.05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5A8A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103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696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-3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63BE7B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5691301"/>
                      </a:ext>
                    </a:extLst>
                  </a:tr>
                  <a:tr h="417888">
                    <a:tc>
                      <a:txBody>
                        <a:bodyPr/>
                        <a:lstStyle/>
                        <a:p>
                          <a:pPr algn="l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Лето (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JJA)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0.24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8696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0.09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E5E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39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FE18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61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ED17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75777004"/>
                      </a:ext>
                    </a:extLst>
                  </a:tr>
                  <a:tr h="417888">
                    <a:tc>
                      <a:txBody>
                        <a:bodyPr/>
                        <a:lstStyle/>
                        <a:p>
                          <a:pPr algn="l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Весна (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MAM)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0.11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CDADD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2DE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35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3DE8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65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EC77D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072259"/>
                      </a:ext>
                    </a:extLst>
                  </a:tr>
                  <a:tr h="417888">
                    <a:tc>
                      <a:txBody>
                        <a:bodyPr/>
                        <a:lstStyle/>
                        <a:p>
                          <a:pPr algn="l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Осень (</a:t>
                          </a:r>
                          <a:r>
                            <a:rPr lang="en-US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SON)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0.13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BC4C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0.04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D3DF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29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0D88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20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ru-RU" sz="1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71</a:t>
                          </a:r>
                        </a:p>
                      </a:txBody>
                      <a:tcPr marL="36000" marR="36000" marT="36000" marB="36000" anchor="b">
                        <a:lnL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70C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DB77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989439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8" name="Стрелка: вправо 17">
            <a:extLst>
              <a:ext uri="{FF2B5EF4-FFF2-40B4-BE49-F238E27FC236}">
                <a16:creationId xmlns:a16="http://schemas.microsoft.com/office/drawing/2014/main" id="{B89A25BA-DE39-4999-9F84-10EAB35BC994}"/>
              </a:ext>
            </a:extLst>
          </p:cNvPr>
          <p:cNvSpPr/>
          <p:nvPr/>
        </p:nvSpPr>
        <p:spPr>
          <a:xfrm rot="5400000">
            <a:off x="2044858" y="17982678"/>
            <a:ext cx="779126" cy="2830577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E43B7520-2F98-413C-86E4-9569225F6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017" y="20928391"/>
            <a:ext cx="4202221" cy="35018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A07CDBE-074A-4112-B154-C2CFA846170C}"/>
              </a:ext>
            </a:extLst>
          </p:cNvPr>
          <p:cNvSpPr txBox="1"/>
          <p:nvPr/>
        </p:nvSpPr>
        <p:spPr>
          <a:xfrm>
            <a:off x="8220017" y="19852013"/>
            <a:ext cx="4202220" cy="12003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ru-RU" sz="1800" b="1" dirty="0"/>
              <a:t>Проблема </a:t>
            </a:r>
            <a:r>
              <a:rPr lang="ru-RU" sz="1800" b="1" dirty="0" err="1"/>
              <a:t>нестационарности</a:t>
            </a:r>
            <a:r>
              <a:rPr lang="ru-RU" sz="1800" b="1" dirty="0"/>
              <a:t> соотношения </a:t>
            </a:r>
            <a:r>
              <a:rPr lang="ru-RU" sz="1800" b="1" dirty="0" err="1"/>
              <a:t>метеовеличин</a:t>
            </a:r>
            <a:r>
              <a:rPr lang="ru-RU" sz="1800" b="1" dirty="0"/>
              <a:t> по двум видам данных. Для итоговых оценок используется реанализ.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576B93-C9AB-453A-8231-CD24D1F32E30}"/>
              </a:ext>
            </a:extLst>
          </p:cNvPr>
          <p:cNvSpPr txBox="1"/>
          <p:nvPr/>
        </p:nvSpPr>
        <p:spPr>
          <a:xfrm>
            <a:off x="-1575333" y="23929895"/>
            <a:ext cx="9770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F0000"/>
                </a:solidFill>
              </a:rPr>
              <a:t>Для всех сезонов, кроме зимы, вклад урбанизации составляет 60-70%</a:t>
            </a:r>
          </a:p>
        </p:txBody>
      </p:sp>
    </p:spTree>
    <p:extLst>
      <p:ext uri="{BB962C8B-B14F-4D97-AF65-F5344CB8AC3E}">
        <p14:creationId xmlns:p14="http://schemas.microsoft.com/office/powerpoint/2010/main" val="3875608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919D1E6-1AA3-4A2B-B6C4-F423B9E381D3}"/>
              </a:ext>
            </a:extLst>
          </p:cNvPr>
          <p:cNvGrpSpPr>
            <a:grpSpLocks noChangeAspect="1"/>
          </p:cNvGrpSpPr>
          <p:nvPr/>
        </p:nvGrpSpPr>
        <p:grpSpPr>
          <a:xfrm>
            <a:off x="7439232" y="1577594"/>
            <a:ext cx="4411082" cy="4766466"/>
            <a:chOff x="6591280" y="1081024"/>
            <a:chExt cx="5244456" cy="5666982"/>
          </a:xfrm>
        </p:grpSpPr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6B779D16-4E07-476E-8551-4823E1F9A1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8"/>
            <a:stretch/>
          </p:blipFill>
          <p:spPr>
            <a:xfrm>
              <a:off x="6591280" y="1081024"/>
              <a:ext cx="5244456" cy="56669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91F810-6766-4E2D-B675-2685FE366312}"/>
                    </a:ext>
                  </a:extLst>
                </p:cNvPr>
                <p:cNvSpPr txBox="1"/>
                <p:nvPr/>
              </p:nvSpPr>
              <p:spPr>
                <a:xfrm>
                  <a:off x="7083377" y="1262904"/>
                  <a:ext cx="1123515" cy="333759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tIns="0" bIns="3600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ru-RU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ru-RU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kumimoji="0" lang="en-US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𝒏𝒐𝑼𝑹𝑩</m:t>
                            </m:r>
                          </m:sub>
                        </m:sSub>
                      </m:oMath>
                    </m:oMathPara>
                  </a14:m>
                  <a:endParaRPr kumimoji="0" lang="ru-R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C91F810-6766-4E2D-B675-2685FE3663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3377" y="1262904"/>
                  <a:ext cx="1123515" cy="33375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82ACD2-6715-4381-B2D0-699DFD9DC86C}"/>
                    </a:ext>
                  </a:extLst>
                </p:cNvPr>
                <p:cNvSpPr txBox="1"/>
                <p:nvPr/>
              </p:nvSpPr>
              <p:spPr>
                <a:xfrm>
                  <a:off x="9841444" y="1262904"/>
                  <a:ext cx="1049161" cy="333759"/>
                </a:xfrm>
                <a:prstGeom prst="rect">
                  <a:avLst/>
                </a:prstGeom>
                <a:solidFill>
                  <a:srgbClr val="FF9966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tIns="0" bIns="3600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ru-RU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ru-RU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e>
                          <m:sub>
                            <m:r>
                              <a:rPr kumimoji="0" lang="en-US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𝑼𝑹𝑩</m:t>
                            </m:r>
                          </m:sub>
                        </m:sSub>
                      </m:oMath>
                    </m:oMathPara>
                  </a14:m>
                  <a:endParaRPr kumimoji="0" lang="ru-R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782ACD2-6715-4381-B2D0-699DFD9DC8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1444" y="1262904"/>
                  <a:ext cx="1049161" cy="33375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2B8D05-AD81-482D-800A-DDE2256BBBF8}"/>
                    </a:ext>
                  </a:extLst>
                </p:cNvPr>
                <p:cNvSpPr txBox="1"/>
                <p:nvPr/>
              </p:nvSpPr>
              <p:spPr>
                <a:xfrm>
                  <a:off x="7083377" y="3795877"/>
                  <a:ext cx="1123515" cy="368587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tIns="0" bIns="3600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kumimoji="0" lang="ru-RU" sz="16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barPr>
                          <m:e>
                            <m:sSub>
                              <m:sSubPr>
                                <m:ctrlPr>
                                  <a:rPr kumimoji="0" lang="ru-RU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0" lang="ru-RU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0" lang="en-US" sz="16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𝒏𝒐𝑼𝑹𝑩</m:t>
                                </m:r>
                              </m:sub>
                            </m:sSub>
                          </m:e>
                        </m:bar>
                      </m:oMath>
                    </m:oMathPara>
                  </a14:m>
                  <a:endParaRPr kumimoji="0" lang="ru-R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62B8D05-AD81-482D-800A-DDE2256BB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3377" y="3795877"/>
                  <a:ext cx="1123515" cy="3685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69049D-87F6-4FAA-A072-104323806A40}"/>
                </a:ext>
              </a:extLst>
            </p:cNvPr>
            <p:cNvSpPr txBox="1"/>
            <p:nvPr/>
          </p:nvSpPr>
          <p:spPr>
            <a:xfrm>
              <a:off x="9720822" y="3795877"/>
              <a:ext cx="1541463" cy="3766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tIns="36000" bIns="3600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ERA-Interim</a:t>
              </a:r>
              <a:endPara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9748A33-6F2B-444A-866F-BD68D481DA53}"/>
              </a:ext>
            </a:extLst>
          </p:cNvPr>
          <p:cNvSpPr txBox="1"/>
          <p:nvPr/>
        </p:nvSpPr>
        <p:spPr>
          <a:xfrm>
            <a:off x="570299" y="1573523"/>
            <a:ext cx="6589649" cy="47705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08250" algn="l"/>
              </a:tabLst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Исходные данные: результаты численных экспериментов с региональной климатической моделью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2508250" algn="l"/>
              </a:tabLst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Динамический </a:t>
            </a:r>
            <a:r>
              <a:rPr kumimoji="0" lang="ru-RU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даунскейлинг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реанализа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ERA-Interim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2508250" algn="l"/>
              </a:tabLst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Целевая область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моделирования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 шагом сетки 1 км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0x1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км)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>
                <a:tab pos="2508250" algn="l"/>
              </a:tabLst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Эксперименты с учетом влияния города и без него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URB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noURB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)*</a:t>
            </a:r>
            <a:b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для 10 летних сезонов, 2007-16 гг.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(Varentsov et al., 2018)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Данные с дискретностью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 час по времени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пока используется только 5% от доступного массива данных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647D43C-57BE-4285-9523-86EADB013F03}"/>
              </a:ext>
            </a:extLst>
          </p:cNvPr>
          <p:cNvGrpSpPr>
            <a:grpSpLocks noChangeAspect="1"/>
          </p:cNvGrpSpPr>
          <p:nvPr/>
        </p:nvGrpSpPr>
        <p:grpSpPr>
          <a:xfrm>
            <a:off x="818054" y="4115390"/>
            <a:ext cx="4956070" cy="2100654"/>
            <a:chOff x="627471" y="4282805"/>
            <a:chExt cx="5468529" cy="2317862"/>
          </a:xfrm>
        </p:grpSpPr>
        <p:grpSp>
          <p:nvGrpSpPr>
            <p:cNvPr id="3" name="Группа 2">
              <a:extLst>
                <a:ext uri="{FF2B5EF4-FFF2-40B4-BE49-F238E27FC236}">
                  <a16:creationId xmlns:a16="http://schemas.microsoft.com/office/drawing/2014/main" id="{301CD91A-BD8E-4C0A-B41F-4DD83E6688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0631" y="4282805"/>
              <a:ext cx="5455369" cy="2317862"/>
              <a:chOff x="587375" y="4359522"/>
              <a:chExt cx="5194009" cy="2206816"/>
            </a:xfrm>
          </p:grpSpPr>
          <p:pic>
            <p:nvPicPr>
              <p:cNvPr id="38" name="Picture 4" descr="Climateprediction.net · GitHub">
                <a:extLst>
                  <a:ext uri="{FF2B5EF4-FFF2-40B4-BE49-F238E27FC236}">
                    <a16:creationId xmlns:a16="http://schemas.microsoft.com/office/drawing/2014/main" id="{16756C21-EDA0-447B-94D1-6C0708936F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40" r="8974" b="12165"/>
              <a:stretch/>
            </p:blipFill>
            <p:spPr bwMode="auto">
              <a:xfrm>
                <a:off x="587375" y="4426042"/>
                <a:ext cx="1389895" cy="1446687"/>
              </a:xfrm>
              <a:prstGeom prst="rect">
                <a:avLst/>
              </a:prstGeom>
              <a:solidFill>
                <a:schemeClr val="bg1"/>
              </a:solidFill>
            </p:spPr>
          </p:pic>
          <p:grpSp>
            <p:nvGrpSpPr>
              <p:cNvPr id="39" name="Группа 38">
                <a:extLst>
                  <a:ext uri="{FF2B5EF4-FFF2-40B4-BE49-F238E27FC236}">
                    <a16:creationId xmlns:a16="http://schemas.microsoft.com/office/drawing/2014/main" id="{F75FFCB4-8818-46E6-9AC9-836C4BE8BD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85306" y="4359522"/>
                <a:ext cx="4396078" cy="2206816"/>
                <a:chOff x="1480073" y="4242461"/>
                <a:chExt cx="4447755" cy="2232758"/>
              </a:xfrm>
            </p:grpSpPr>
            <p:grpSp>
              <p:nvGrpSpPr>
                <p:cNvPr id="40" name="Группа 39">
                  <a:extLst>
                    <a:ext uri="{FF2B5EF4-FFF2-40B4-BE49-F238E27FC236}">
                      <a16:creationId xmlns:a16="http://schemas.microsoft.com/office/drawing/2014/main" id="{C9C5C104-ADDD-4399-9773-41CF7EEFAAE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1480073" y="4242461"/>
                  <a:ext cx="4447755" cy="2232758"/>
                  <a:chOff x="8498409" y="3687584"/>
                  <a:chExt cx="3249474" cy="1631225"/>
                </a:xfrm>
              </p:grpSpPr>
              <p:sp>
                <p:nvSpPr>
                  <p:cNvPr id="42" name="Параллелограмм 41">
                    <a:extLst>
                      <a:ext uri="{FF2B5EF4-FFF2-40B4-BE49-F238E27FC236}">
                        <a16:creationId xmlns:a16="http://schemas.microsoft.com/office/drawing/2014/main" id="{C9FB4529-2098-406F-9B2B-F8EEA17F6781}"/>
                      </a:ext>
                    </a:extLst>
                  </p:cNvPr>
                  <p:cNvSpPr/>
                  <p:nvPr/>
                </p:nvSpPr>
                <p:spPr>
                  <a:xfrm rot="21187815" flipH="1">
                    <a:off x="8498409" y="3854863"/>
                    <a:ext cx="134496" cy="93497"/>
                  </a:xfrm>
                  <a:prstGeom prst="parallelogram">
                    <a:avLst>
                      <a:gd name="adj" fmla="val 19643"/>
                    </a:avLst>
                  </a:prstGeom>
                  <a:noFill/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43" name="Прямая соединительная линия 42">
                    <a:extLst>
                      <a:ext uri="{FF2B5EF4-FFF2-40B4-BE49-F238E27FC236}">
                        <a16:creationId xmlns:a16="http://schemas.microsoft.com/office/drawing/2014/main" id="{F8B96AC9-34A5-42AF-AFC0-E249EDFF7ECB}"/>
                      </a:ext>
                    </a:extLst>
                  </p:cNvPr>
                  <p:cNvCxnSpPr>
                    <a:cxnSpLocks/>
                    <a:stCxn id="45" idx="1"/>
                    <a:endCxn id="42" idx="4"/>
                  </p:cNvCxnSpPr>
                  <p:nvPr/>
                </p:nvCxnSpPr>
                <p:spPr>
                  <a:xfrm flipH="1" flipV="1">
                    <a:off x="8571248" y="3948024"/>
                    <a:ext cx="409116" cy="25016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Прямая соединительная линия 43">
                    <a:extLst>
                      <a:ext uri="{FF2B5EF4-FFF2-40B4-BE49-F238E27FC236}">
                        <a16:creationId xmlns:a16="http://schemas.microsoft.com/office/drawing/2014/main" id="{6FD9E130-C4A6-4283-9820-DEA9857D3F51}"/>
                      </a:ext>
                    </a:extLst>
                  </p:cNvPr>
                  <p:cNvCxnSpPr>
                    <a:cxnSpLocks/>
                    <a:stCxn id="42" idx="5"/>
                    <a:endCxn id="45" idx="0"/>
                  </p:cNvCxnSpPr>
                  <p:nvPr/>
                </p:nvCxnSpPr>
                <p:spPr>
                  <a:xfrm flipV="1">
                    <a:off x="8623305" y="3687584"/>
                    <a:ext cx="861666" cy="20708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45" name="Рисунок 44">
                    <a:extLst>
                      <a:ext uri="{FF2B5EF4-FFF2-40B4-BE49-F238E27FC236}">
                        <a16:creationId xmlns:a16="http://schemas.microsoft.com/office/drawing/2014/main" id="{48BEF340-DAF9-4718-83A5-66323E8B32B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5817" t="18491" r="25834" b="19876"/>
                  <a:stretch/>
                </p:blipFill>
                <p:spPr>
                  <a:xfrm>
                    <a:off x="8980364" y="3687584"/>
                    <a:ext cx="1009212" cy="1021202"/>
                  </a:xfrm>
                  <a:prstGeom prst="rect">
                    <a:avLst/>
                  </a:prstGeom>
                </p:spPr>
              </p:pic>
              <p:cxnSp>
                <p:nvCxnSpPr>
                  <p:cNvPr id="46" name="Прямая соединительная линия 45">
                    <a:extLst>
                      <a:ext uri="{FF2B5EF4-FFF2-40B4-BE49-F238E27FC236}">
                        <a16:creationId xmlns:a16="http://schemas.microsoft.com/office/drawing/2014/main" id="{E9ABA29D-D0CD-468A-907A-3D9814BDEC0C}"/>
                      </a:ext>
                    </a:extLst>
                  </p:cNvPr>
                  <p:cNvCxnSpPr>
                    <a:cxnSpLocks/>
                    <a:stCxn id="49" idx="2"/>
                    <a:endCxn id="48" idx="2"/>
                  </p:cNvCxnSpPr>
                  <p:nvPr/>
                </p:nvCxnSpPr>
                <p:spPr>
                  <a:xfrm flipH="1" flipV="1">
                    <a:off x="9486727" y="4249453"/>
                    <a:ext cx="1462587" cy="1069356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Прямая соединительная линия 46">
                    <a:extLst>
                      <a:ext uri="{FF2B5EF4-FFF2-40B4-BE49-F238E27FC236}">
                        <a16:creationId xmlns:a16="http://schemas.microsoft.com/office/drawing/2014/main" id="{A6E4C0A0-4648-427F-A92C-0867C5A1B0BB}"/>
                      </a:ext>
                    </a:extLst>
                  </p:cNvPr>
                  <p:cNvCxnSpPr>
                    <a:cxnSpLocks/>
                    <a:stCxn id="48" idx="0"/>
                    <a:endCxn id="49" idx="0"/>
                  </p:cNvCxnSpPr>
                  <p:nvPr/>
                </p:nvCxnSpPr>
                <p:spPr>
                  <a:xfrm flipV="1">
                    <a:off x="9486727" y="3687584"/>
                    <a:ext cx="1462587" cy="457856"/>
                  </a:xfrm>
                  <a:prstGeom prst="line">
                    <a:avLst/>
                  </a:prstGeom>
                  <a:ln w="28575">
                    <a:solidFill>
                      <a:srgbClr val="FF0000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Прямоугольник 47">
                    <a:extLst>
                      <a:ext uri="{FF2B5EF4-FFF2-40B4-BE49-F238E27FC236}">
                        <a16:creationId xmlns:a16="http://schemas.microsoft.com/office/drawing/2014/main" id="{8967B87C-ED82-470D-A93D-5A1B7E1C07E6}"/>
                      </a:ext>
                    </a:extLst>
                  </p:cNvPr>
                  <p:cNvSpPr/>
                  <p:nvPr/>
                </p:nvSpPr>
                <p:spPr>
                  <a:xfrm>
                    <a:off x="9434798" y="4145440"/>
                    <a:ext cx="103858" cy="104013"/>
                  </a:xfrm>
                  <a:prstGeom prst="rect">
                    <a:avLst/>
                  </a:prstGeom>
                  <a:noFill/>
                  <a:ln w="285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ru-RU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49" name="Рисунок 48">
                    <a:extLst>
                      <a:ext uri="{FF2B5EF4-FFF2-40B4-BE49-F238E27FC236}">
                        <a16:creationId xmlns:a16="http://schemas.microsoft.com/office/drawing/2014/main" id="{DF836EF0-C35F-4816-ACB4-52C597F05A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476" t="919" r="3887" b="18669"/>
                  <a:stretch/>
                </p:blipFill>
                <p:spPr>
                  <a:xfrm>
                    <a:off x="10150742" y="3687584"/>
                    <a:ext cx="1597141" cy="1631225"/>
                  </a:xfrm>
                  <a:prstGeom prst="rect">
                    <a:avLst/>
                  </a:prstGeom>
                  <a:ln w="28575">
                    <a:solidFill>
                      <a:srgbClr val="FF0000"/>
                    </a:solidFill>
                  </a:ln>
                </p:spPr>
              </p:pic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F3F66B2B-D613-4591-BF20-6164077BDE3C}"/>
                      </a:ext>
                    </a:extLst>
                  </p:cNvPr>
                  <p:cNvSpPr txBox="1"/>
                  <p:nvPr/>
                </p:nvSpPr>
                <p:spPr>
                  <a:xfrm>
                    <a:off x="10384094" y="3813575"/>
                    <a:ext cx="834052" cy="162479"/>
                  </a:xfrm>
                  <a:prstGeom prst="rect">
                    <a:avLst/>
                  </a:prstGeom>
                  <a:solidFill>
                    <a:srgbClr val="FFFFFF">
                      <a:alpha val="60000"/>
                    </a:srgbClr>
                  </a:solidFill>
                </p:spPr>
                <p:txBody>
                  <a:bodyPr wrap="none" lIns="36000" tIns="0" rIns="3600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Arial" panose="020B0604020202020204" pitchFamily="34" charset="0"/>
                      </a:rPr>
                      <a:t>D3 (</a:t>
                    </a:r>
                    <a:r>
                      <a:rPr kumimoji="0" lang="en-US" sz="12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rPr>
                      <a:t>Δx</a:t>
                    </a:r>
                    <a:r>
                      <a: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rPr>
                      <a:t> </a:t>
                    </a:r>
                    <a:r>
                      <a: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rPr>
                      <a:t>=</a:t>
                    </a:r>
                    <a:r>
                      <a: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rPr>
                      <a:t> </a:t>
                    </a:r>
                    <a:r>
                      <a:rPr kumimoji="0" 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rPr>
                      <a:t>1 km</a:t>
                    </a:r>
                    <a:r>
                      <a:rPr kumimoji="0" lang="ru-RU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endParaRPr kumimoji="0" lang="ru-RU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 Narrow" panose="020B060602020203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pic>
              <p:nvPicPr>
                <p:cNvPr id="41" name="Picture 2" descr="Картинки по запросу cclm logo">
                  <a:extLst>
                    <a:ext uri="{FF2B5EF4-FFF2-40B4-BE49-F238E27FC236}">
                      <a16:creationId xmlns:a16="http://schemas.microsoft.com/office/drawing/2014/main" id="{4D19E709-4311-462C-99E3-D1CAA51513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345" t="1" b="6502"/>
                <a:stretch/>
              </p:blipFill>
              <p:spPr bwMode="auto">
                <a:xfrm>
                  <a:off x="2139755" y="5677157"/>
                  <a:ext cx="1381370" cy="7896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5D5B67A-61CF-4948-8838-53B41A703AD7}"/>
                </a:ext>
              </a:extLst>
            </p:cNvPr>
            <p:cNvSpPr txBox="1"/>
            <p:nvPr/>
          </p:nvSpPr>
          <p:spPr>
            <a:xfrm>
              <a:off x="627471" y="5772186"/>
              <a:ext cx="1389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Реанализ</a:t>
              </a:r>
              <a:b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ERA</a:t>
              </a: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Interim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6DDF481-80E0-447F-9925-4270A1C0ABF7}"/>
              </a:ext>
            </a:extLst>
          </p:cNvPr>
          <p:cNvSpPr txBox="1"/>
          <p:nvPr/>
        </p:nvSpPr>
        <p:spPr>
          <a:xfrm>
            <a:off x="997583" y="3183669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Стрелка: вверх-вниз 6">
            <a:extLst>
              <a:ext uri="{FF2B5EF4-FFF2-40B4-BE49-F238E27FC236}">
                <a16:creationId xmlns:a16="http://schemas.microsoft.com/office/drawing/2014/main" id="{18B75052-09AA-4070-A0BA-CF8013F94041}"/>
              </a:ext>
            </a:extLst>
          </p:cNvPr>
          <p:cNvSpPr/>
          <p:nvPr/>
        </p:nvSpPr>
        <p:spPr>
          <a:xfrm>
            <a:off x="8910941" y="3550807"/>
            <a:ext cx="471976" cy="726831"/>
          </a:xfrm>
          <a:prstGeom prst="upDownArrow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19AE95-37B3-4853-A397-B8428807CE21}"/>
                  </a:ext>
                </a:extLst>
              </p:cNvPr>
              <p:cNvSpPr txBox="1"/>
              <p:nvPr/>
            </p:nvSpPr>
            <p:spPr>
              <a:xfrm>
                <a:off x="9190224" y="3705685"/>
                <a:ext cx="944982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∆</m:t>
                      </m:r>
                      <m:sSub>
                        <m:sSubPr>
                          <m:ctrlPr>
                            <a:rPr kumimoji="0" lang="ru-RU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𝑛𝑜𝑈𝑅𝐵</m:t>
                          </m:r>
                        </m:sub>
                      </m:sSub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19AE95-37B3-4853-A397-B8428807C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224" y="3705685"/>
                <a:ext cx="944982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Стрелка: вверх-вниз 55">
            <a:extLst>
              <a:ext uri="{FF2B5EF4-FFF2-40B4-BE49-F238E27FC236}">
                <a16:creationId xmlns:a16="http://schemas.microsoft.com/office/drawing/2014/main" id="{8BF6EB53-F7E4-4514-9E6D-A5EBBC03DE37}"/>
              </a:ext>
            </a:extLst>
          </p:cNvPr>
          <p:cNvSpPr/>
          <p:nvPr/>
        </p:nvSpPr>
        <p:spPr>
          <a:xfrm rot="5400000">
            <a:off x="9406761" y="2331349"/>
            <a:ext cx="540413" cy="991914"/>
          </a:xfrm>
          <a:prstGeom prst="upDownArrow">
            <a:avLst/>
          </a:prstGeom>
          <a:solidFill>
            <a:srgbClr val="FF99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27829EB-67F2-4392-95AC-222EA7D17612}"/>
                  </a:ext>
                </a:extLst>
              </p:cNvPr>
              <p:cNvSpPr txBox="1"/>
              <p:nvPr/>
            </p:nvSpPr>
            <p:spPr>
              <a:xfrm>
                <a:off x="9351063" y="2652296"/>
                <a:ext cx="65180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∆</m:t>
                      </m:r>
                      <m:sSub>
                        <m:sSubPr>
                          <m:ctrlPr>
                            <a:rPr kumimoji="0" lang="ru-RU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𝑇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𝑈𝑅𝐵</m:t>
                          </m:r>
                        </m:sub>
                      </m:sSub>
                    </m:oMath>
                  </m:oMathPara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27829EB-67F2-4392-95AC-222EA7D17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1063" y="2652296"/>
                <a:ext cx="651808" cy="338554"/>
              </a:xfrm>
              <a:prstGeom prst="rect">
                <a:avLst/>
              </a:prstGeom>
              <a:blipFill>
                <a:blip r:embed="rId18"/>
                <a:stretch>
                  <a:fillRect r="-93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294C783B-84A8-42B1-9713-1809D3E38DCE}"/>
              </a:ext>
            </a:extLst>
          </p:cNvPr>
          <p:cNvSpPr txBox="1"/>
          <p:nvPr/>
        </p:nvSpPr>
        <p:spPr>
          <a:xfrm>
            <a:off x="570299" y="943394"/>
            <a:ext cx="11601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Аппроксимация локальных аномалий как пространственно-временные полей</a:t>
            </a:r>
            <a:endParaRPr kumimoji="0" lang="en-R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26EB73EF-DC97-4107-9BBB-4545D3D0E9CF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Нелокальная постановка задачи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9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20CEDF-9CB2-419F-9B20-86A1B9855AC4}"/>
                  </a:ext>
                </a:extLst>
              </p:cNvPr>
              <p:cNvSpPr txBox="1"/>
              <p:nvPr/>
            </p:nvSpPr>
            <p:spPr>
              <a:xfrm>
                <a:off x="587374" y="1266656"/>
                <a:ext cx="11515832" cy="1394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60363" marR="0" lvl="0" indent="-360363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ru-R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Целевая переменная:</a:t>
                </a:r>
                <a:r>
                  <a:rPr kumimoji="0" lang="ru-R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аномалия температуры ∆𝑇 </a:t>
                </a:r>
                <a14:m>
                  <m:oMath xmlns:m="http://schemas.openxmlformats.org/officeDocument/2006/math">
                    <m:r>
                      <a:rPr kumimoji="0" lang="ru-RU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∆</m:t>
                    </m:r>
                    <m:sSub>
                      <m:sSubPr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𝑈𝑅𝐵</m:t>
                        </m:r>
                      </m:sub>
                    </m:sSub>
                    <m:r>
                      <a:rPr kumimoji="0" lang="ru-RU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𝑈𝑅𝐵</m:t>
                        </m:r>
                      </m:sub>
                    </m:sSub>
                    <m:r>
                      <a:rPr kumimoji="0" lang="ru-RU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𝑛𝑜𝑈𝑅𝐵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u-RU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9966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∆</m:t>
                    </m:r>
                    <m:sSub>
                      <m:sSubPr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𝑈𝑅𝐵</m:t>
                        </m:r>
                      </m:sub>
                    </m:sSub>
                    <m:r>
                      <a:rPr kumimoji="0" lang="ru-RU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𝑈𝑅𝐵</m:t>
                        </m:r>
                      </m:sub>
                    </m:sSub>
                    <m:r>
                      <a:rPr kumimoji="0" lang="ru-RU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𝑛𝑜𝑈𝑅𝐵</m:t>
                        </m:r>
                      </m:sub>
                    </m:sSub>
                    <m:r>
                      <m:rPr>
                        <m:nor/>
                      </m:rPr>
                      <a: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marR="0" lvl="1" indent="-2857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§"/>
                  <a:tabLst>
                    <a:tab pos="804863" algn="l"/>
                  </a:tabLs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∆</m:t>
                        </m:r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𝑛𝑜𝑈𝑅𝐵</m:t>
                        </m:r>
                      </m:sub>
                    </m:sSub>
                    <m:r>
                      <a:rPr kumimoji="0" lang="ru-RU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𝑛𝑜𝑈𝑅𝐵</m:t>
                        </m:r>
                      </m:sub>
                    </m:sSub>
                    <m:r>
                      <a:rPr kumimoji="0" lang="ru-RU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−</m:t>
                    </m:r>
                    <m:bar>
                      <m:barPr>
                        <m:pos m:val="top"/>
                        <m:ctrlP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92D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𝑛𝑜𝑈𝑅𝐵</m:t>
                            </m:r>
                          </m:sub>
                        </m:sSub>
                      </m:e>
                    </m:bar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0363" marR="0" lvl="0" indent="-360363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ru-RU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Формализация задачи МО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B20CEDF-9CB2-419F-9B20-86A1B985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74" y="1266656"/>
                <a:ext cx="11515832" cy="1394677"/>
              </a:xfrm>
              <a:prstGeom prst="rect">
                <a:avLst/>
              </a:prstGeom>
              <a:blipFill>
                <a:blip r:embed="rId3"/>
                <a:stretch>
                  <a:fillRect l="-212" t="-1747" b="-48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>
            <a:extLst>
              <a:ext uri="{FF2B5EF4-FFF2-40B4-BE49-F238E27FC236}">
                <a16:creationId xmlns:a16="http://schemas.microsoft.com/office/drawing/2014/main" id="{75034E3A-D382-4E0B-9851-EB841983BA39}"/>
              </a:ext>
            </a:extLst>
          </p:cNvPr>
          <p:cNvSpPr txBox="1"/>
          <p:nvPr/>
        </p:nvSpPr>
        <p:spPr>
          <a:xfrm>
            <a:off x="590824" y="4693922"/>
            <a:ext cx="6032106" cy="1546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marR="0" lvl="0" indent="-360363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Метеорологические предикторы: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сглаженные до разрешения реанализа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ERA-Interim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результаты эксперимента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noURB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60363" marR="0" lvl="0" indent="-360363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Пространственные </a:t>
            </a: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предикторы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задаваемые в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COSMO 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свойства поверхности и городской среды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  <a:p>
            <a:pPr marL="358775" marR="0" lvl="1" indent="-3587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Модель МО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: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CatBoost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Times New Roman" panose="02020603050405020304" pitchFamily="18" charset="0"/>
              </a:rPr>
              <a:t> Regression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C702109F-340E-4BA0-ACEC-BC5B876A9EF3}"/>
              </a:ext>
            </a:extLst>
          </p:cNvPr>
          <p:cNvGrpSpPr>
            <a:grpSpLocks noChangeAspect="1"/>
          </p:cNvGrpSpPr>
          <p:nvPr/>
        </p:nvGrpSpPr>
        <p:grpSpPr>
          <a:xfrm>
            <a:off x="7667111" y="5778222"/>
            <a:ext cx="4253309" cy="648510"/>
            <a:chOff x="6871932" y="3729008"/>
            <a:chExt cx="3830262" cy="584007"/>
          </a:xfrm>
        </p:grpSpPr>
        <p:pic>
          <p:nvPicPr>
            <p:cNvPr id="110" name="Picture 10" descr="GitHub - catboost/catboost: A fast, scalable, high performance Gradient  Boosting on Decision Trees library, used for ranking, classification,  regression and other machine learning tasks for Python, R, Java, C++.  Supports computation on">
              <a:extLst>
                <a:ext uri="{FF2B5EF4-FFF2-40B4-BE49-F238E27FC236}">
                  <a16:creationId xmlns:a16="http://schemas.microsoft.com/office/drawing/2014/main" id="{B2E6B9B0-9C15-4769-AB51-05604A6875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9" t="17969" r="10673" b="18775"/>
            <a:stretch/>
          </p:blipFill>
          <p:spPr bwMode="auto">
            <a:xfrm>
              <a:off x="6871932" y="3729008"/>
              <a:ext cx="1859643" cy="584007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1" name="Picture 12" descr="CatBoost - open-source gradient boosting library">
              <a:extLst>
                <a:ext uri="{FF2B5EF4-FFF2-40B4-BE49-F238E27FC236}">
                  <a16:creationId xmlns:a16="http://schemas.microsoft.com/office/drawing/2014/main" id="{A7AE8FE6-8A21-438B-BF6F-310C42994C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232"/>
            <a:stretch/>
          </p:blipFill>
          <p:spPr bwMode="auto">
            <a:xfrm>
              <a:off x="8712351" y="3730775"/>
              <a:ext cx="1989843" cy="582240"/>
            </a:xfrm>
            <a:prstGeom prst="rect">
              <a:avLst/>
            </a:prstGeom>
            <a:solidFill>
              <a:schemeClr val="bg1"/>
            </a:solidFill>
          </p:spPr>
        </p:pic>
      </p:grpSp>
      <p:graphicFrame>
        <p:nvGraphicFramePr>
          <p:cNvPr id="3" name="Таблица 4">
            <a:extLst>
              <a:ext uri="{FF2B5EF4-FFF2-40B4-BE49-F238E27FC236}">
                <a16:creationId xmlns:a16="http://schemas.microsoft.com/office/drawing/2014/main" id="{B1176F6E-425B-43A4-87A5-878193F3DB2F}"/>
              </a:ext>
            </a:extLst>
          </p:cNvPr>
          <p:cNvGraphicFramePr>
            <a:graphicFrameLocks noGrp="1"/>
          </p:cNvGraphicFramePr>
          <p:nvPr/>
        </p:nvGraphicFramePr>
        <p:xfrm>
          <a:off x="10150466" y="2518420"/>
          <a:ext cx="18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00">
                  <a:extLst>
                    <a:ext uri="{9D8B030D-6E8A-4147-A177-3AD203B41FA5}">
                      <a16:colId xmlns:a16="http://schemas.microsoft.com/office/drawing/2014/main" val="362253982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967168498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2061903963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1415335309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2274878407"/>
                    </a:ext>
                  </a:extLst>
                </a:gridCol>
                <a:gridCol w="300000">
                  <a:extLst>
                    <a:ext uri="{9D8B030D-6E8A-4147-A177-3AD203B41FA5}">
                      <a16:colId xmlns:a16="http://schemas.microsoft.com/office/drawing/2014/main" val="1255203972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02703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642926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j</a:t>
                      </a:r>
                      <a:endParaRPr lang="ru-RU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867518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49576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58976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4414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9">
                <a:extLst>
                  <a:ext uri="{FF2B5EF4-FFF2-40B4-BE49-F238E27FC236}">
                    <a16:creationId xmlns:a16="http://schemas.microsoft.com/office/drawing/2014/main" id="{CF8DE915-C5C7-4ED0-9429-22612FF62F7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803138" y="4574090"/>
              <a:ext cx="5142103" cy="9370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9447">
                      <a:extLst>
                        <a:ext uri="{9D8B030D-6E8A-4147-A177-3AD203B41FA5}">
                          <a16:colId xmlns:a16="http://schemas.microsoft.com/office/drawing/2014/main" val="1267651574"/>
                        </a:ext>
                      </a:extLst>
                    </a:gridCol>
                    <a:gridCol w="563259">
                      <a:extLst>
                        <a:ext uri="{9D8B030D-6E8A-4147-A177-3AD203B41FA5}">
                          <a16:colId xmlns:a16="http://schemas.microsoft.com/office/drawing/2014/main" val="1969935159"/>
                        </a:ext>
                      </a:extLst>
                    </a:gridCol>
                    <a:gridCol w="1502693">
                      <a:extLst>
                        <a:ext uri="{9D8B030D-6E8A-4147-A177-3AD203B41FA5}">
                          <a16:colId xmlns:a16="http://schemas.microsoft.com/office/drawing/2014/main" val="3199728325"/>
                        </a:ext>
                      </a:extLst>
                    </a:gridCol>
                    <a:gridCol w="306411">
                      <a:extLst>
                        <a:ext uri="{9D8B030D-6E8A-4147-A177-3AD203B41FA5}">
                          <a16:colId xmlns:a16="http://schemas.microsoft.com/office/drawing/2014/main" val="557963314"/>
                        </a:ext>
                      </a:extLst>
                    </a:gridCol>
                    <a:gridCol w="426965">
                      <a:extLst>
                        <a:ext uri="{9D8B030D-6E8A-4147-A177-3AD203B41FA5}">
                          <a16:colId xmlns:a16="http://schemas.microsoft.com/office/drawing/2014/main" val="3734366639"/>
                        </a:ext>
                      </a:extLst>
                    </a:gridCol>
                    <a:gridCol w="1520038">
                      <a:extLst>
                        <a:ext uri="{9D8B030D-6E8A-4147-A177-3AD203B41FA5}">
                          <a16:colId xmlns:a16="http://schemas.microsoft.com/office/drawing/2014/main" val="2393724917"/>
                        </a:ext>
                      </a:extLst>
                    </a:gridCol>
                    <a:gridCol w="293290">
                      <a:extLst>
                        <a:ext uri="{9D8B030D-6E8A-4147-A177-3AD203B41FA5}">
                          <a16:colId xmlns:a16="http://schemas.microsoft.com/office/drawing/2014/main" val="3212766764"/>
                        </a:ext>
                      </a:extLst>
                    </a:gridCol>
                  </a:tblGrid>
                  <a:tr h="235717">
                    <a:tc>
                      <a:txBody>
                        <a:bodyPr/>
                        <a:lstStyle/>
                        <a:p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05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1388006"/>
                      </a:ext>
                    </a:extLst>
                  </a:tr>
                  <a:tr h="35270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u-RU" sz="1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∆</m:t>
                                    </m:r>
                                    <m:r>
                                      <a:rPr lang="ru-RU" sz="18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800" b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80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sSub>
                                  <m:sSubPr>
                                    <m:ctrlPr>
                                      <a:rPr lang="ru-RU" sz="1600" i="1" smtClean="0">
                                        <a:solidFill>
                                          <a:srgbClr val="00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600" i="1">
                                            <a:solidFill>
                                              <a:srgbClr val="00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solidFill>
                                              <a:srgbClr val="00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600" i="1">
                                            <a:solidFill>
                                              <a:srgbClr val="00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rgbClr val="00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00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00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rgbClr val="00FF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1600" i="1">
                                                <a:solidFill>
                                                  <a:srgbClr val="00FF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600" b="0" i="1" smtClean="0">
                                                <a:solidFill>
                                                  <a:srgbClr val="00FF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rgbClr val="00FFFF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  <m:r>
                                      <a:rPr lang="en-US" sz="1600" i="1">
                                        <a:solidFill>
                                          <a:srgbClr val="00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600" i="1">
                                        <a:solidFill>
                                          <a:srgbClr val="00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sz="1600" dirty="0"/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endParaRPr lang="ru-RU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b>
                                    <m:r>
                                      <a:rPr lang="en-US" sz="1800" i="1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ru-RU" sz="1800" i="1" smtClean="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ru-RU" sz="18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sz="18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…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1800" i="1">
                                            <a:solidFill>
                                              <a:srgbClr val="FFFF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ru-RU" sz="18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smtClean="0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solidFill>
                                                  <a:srgbClr val="FFFF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𝑠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ru-RU" dirty="0"/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6896837"/>
                      </a:ext>
                    </a:extLst>
                  </a:tr>
                  <a:tr h="219063">
                    <a:tc>
                      <a:txBody>
                        <a:bodyPr/>
                        <a:lstStyle/>
                        <a:p>
                          <a:endParaRPr lang="ru-RU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05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449856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9">
                <a:extLst>
                  <a:ext uri="{FF2B5EF4-FFF2-40B4-BE49-F238E27FC236}">
                    <a16:creationId xmlns:a16="http://schemas.microsoft.com/office/drawing/2014/main" id="{CF8DE915-C5C7-4ED0-9429-22612FF62F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2303838"/>
                  </p:ext>
                </p:extLst>
              </p:nvPr>
            </p:nvGraphicFramePr>
            <p:xfrm>
              <a:off x="6803138" y="4574090"/>
              <a:ext cx="5142103" cy="9370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529447">
                      <a:extLst>
                        <a:ext uri="{9D8B030D-6E8A-4147-A177-3AD203B41FA5}">
                          <a16:colId xmlns:a16="http://schemas.microsoft.com/office/drawing/2014/main" val="1267651574"/>
                        </a:ext>
                      </a:extLst>
                    </a:gridCol>
                    <a:gridCol w="563259">
                      <a:extLst>
                        <a:ext uri="{9D8B030D-6E8A-4147-A177-3AD203B41FA5}">
                          <a16:colId xmlns:a16="http://schemas.microsoft.com/office/drawing/2014/main" val="1969935159"/>
                        </a:ext>
                      </a:extLst>
                    </a:gridCol>
                    <a:gridCol w="1502693">
                      <a:extLst>
                        <a:ext uri="{9D8B030D-6E8A-4147-A177-3AD203B41FA5}">
                          <a16:colId xmlns:a16="http://schemas.microsoft.com/office/drawing/2014/main" val="3199728325"/>
                        </a:ext>
                      </a:extLst>
                    </a:gridCol>
                    <a:gridCol w="306411">
                      <a:extLst>
                        <a:ext uri="{9D8B030D-6E8A-4147-A177-3AD203B41FA5}">
                          <a16:colId xmlns:a16="http://schemas.microsoft.com/office/drawing/2014/main" val="557963314"/>
                        </a:ext>
                      </a:extLst>
                    </a:gridCol>
                    <a:gridCol w="426965">
                      <a:extLst>
                        <a:ext uri="{9D8B030D-6E8A-4147-A177-3AD203B41FA5}">
                          <a16:colId xmlns:a16="http://schemas.microsoft.com/office/drawing/2014/main" val="3734366639"/>
                        </a:ext>
                      </a:extLst>
                    </a:gridCol>
                    <a:gridCol w="1520038">
                      <a:extLst>
                        <a:ext uri="{9D8B030D-6E8A-4147-A177-3AD203B41FA5}">
                          <a16:colId xmlns:a16="http://schemas.microsoft.com/office/drawing/2014/main" val="2393724917"/>
                        </a:ext>
                      </a:extLst>
                    </a:gridCol>
                    <a:gridCol w="293290">
                      <a:extLst>
                        <a:ext uri="{9D8B030D-6E8A-4147-A177-3AD203B41FA5}">
                          <a16:colId xmlns:a16="http://schemas.microsoft.com/office/drawing/2014/main" val="3212766764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0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05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791388006"/>
                      </a:ext>
                    </a:extLst>
                  </a:tr>
                  <a:tr h="426466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299" t="-60000" r="-873563" b="-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96739" t="-60000" r="-726087" b="-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3279" t="-60000" r="-170445" b="-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endParaRPr lang="ru-RU" sz="16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682857" t="-60000" r="-430000" b="-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19200" t="-60000" r="-20400" b="-6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endParaRPr lang="ru-RU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91689683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ru-RU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05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05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ru-RU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ru-RU" sz="1100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905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7449856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8114D0EC-F815-4C78-86C9-73F310206BB4}"/>
              </a:ext>
            </a:extLst>
          </p:cNvPr>
          <p:cNvGraphicFramePr>
            <a:graphicFrameLocks noGrp="1"/>
          </p:cNvGraphicFramePr>
          <p:nvPr/>
        </p:nvGraphicFramePr>
        <p:xfrm>
          <a:off x="9635930" y="2518420"/>
          <a:ext cx="300000" cy="1800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00">
                  <a:extLst>
                    <a:ext uri="{9D8B030D-6E8A-4147-A177-3AD203B41FA5}">
                      <a16:colId xmlns:a16="http://schemas.microsoft.com/office/drawing/2014/main" val="1274219444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211807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25052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58891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endParaRPr lang="ru-RU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03738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i</a:t>
                      </a:r>
                      <a:endParaRPr lang="ru-RU" sz="14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349079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endParaRPr lang="ru-RU" sz="90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193262"/>
                  </a:ext>
                </a:extLst>
              </a:tr>
            </a:tbl>
          </a:graphicData>
        </a:graphic>
      </p:graphicFrame>
      <p:sp>
        <p:nvSpPr>
          <p:cNvPr id="40" name="Правая фигурная скобка 39">
            <a:extLst>
              <a:ext uri="{FF2B5EF4-FFF2-40B4-BE49-F238E27FC236}">
                <a16:creationId xmlns:a16="http://schemas.microsoft.com/office/drawing/2014/main" id="{362E8BF8-B2F2-44CD-9903-72B4474FD48A}"/>
              </a:ext>
            </a:extLst>
          </p:cNvPr>
          <p:cNvSpPr/>
          <p:nvPr/>
        </p:nvSpPr>
        <p:spPr>
          <a:xfrm rot="10800000">
            <a:off x="9286898" y="2828697"/>
            <a:ext cx="269929" cy="1205506"/>
          </a:xfrm>
          <a:prstGeom prst="rightBrace">
            <a:avLst>
              <a:gd name="adj1" fmla="val 8333"/>
              <a:gd name="adj2" fmla="val 28123"/>
            </a:avLst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Стрелка: изогнутая 11">
            <a:extLst>
              <a:ext uri="{FF2B5EF4-FFF2-40B4-BE49-F238E27FC236}">
                <a16:creationId xmlns:a16="http://schemas.microsoft.com/office/drawing/2014/main" id="{D6B57C0D-81B0-4844-86D3-FB9ED63912D3}"/>
              </a:ext>
            </a:extLst>
          </p:cNvPr>
          <p:cNvSpPr/>
          <p:nvPr/>
        </p:nvSpPr>
        <p:spPr>
          <a:xfrm rot="16200000" flipH="1">
            <a:off x="8414167" y="3900923"/>
            <a:ext cx="1204083" cy="557501"/>
          </a:xfrm>
          <a:prstGeom prst="bentArrow">
            <a:avLst>
              <a:gd name="adj1" fmla="val 37185"/>
              <a:gd name="adj2" fmla="val 42339"/>
              <a:gd name="adj3" fmla="val 33435"/>
              <a:gd name="adj4" fmla="val 43750"/>
            </a:avLst>
          </a:prstGeom>
          <a:solidFill>
            <a:srgbClr val="00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316625-5030-493A-9C38-4B7909F70232}"/>
                  </a:ext>
                </a:extLst>
              </p:cNvPr>
              <p:cNvSpPr txBox="1"/>
              <p:nvPr/>
            </p:nvSpPr>
            <p:spPr>
              <a:xfrm>
                <a:off x="8850477" y="4119146"/>
                <a:ext cx="7511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F316625-5030-493A-9C38-4B7909F70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0477" y="4119146"/>
                <a:ext cx="75111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FD913190-34A8-4C05-B841-E8195CA53F50}"/>
              </a:ext>
            </a:extLst>
          </p:cNvPr>
          <p:cNvSpPr/>
          <p:nvPr/>
        </p:nvSpPr>
        <p:spPr>
          <a:xfrm>
            <a:off x="10829625" y="3854324"/>
            <a:ext cx="441682" cy="927389"/>
          </a:xfrm>
          <a:prstGeom prst="downArrow">
            <a:avLst>
              <a:gd name="adj1" fmla="val 50000"/>
              <a:gd name="adj2" fmla="val 40536"/>
            </a:avLst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27CED9-5B73-4CA7-981F-CDE5F298145F}"/>
                  </a:ext>
                </a:extLst>
              </p:cNvPr>
              <p:cNvSpPr txBox="1"/>
              <p:nvPr/>
            </p:nvSpPr>
            <p:spPr>
              <a:xfrm>
                <a:off x="11002046" y="4328571"/>
                <a:ext cx="7511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27CED9-5B73-4CA7-981F-CDE5F2981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2046" y="4328571"/>
                <a:ext cx="751114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E4ED828C-E2DC-48B3-AEDA-F0584BF7E533}"/>
              </a:ext>
            </a:extLst>
          </p:cNvPr>
          <p:cNvCxnSpPr>
            <a:cxnSpLocks/>
          </p:cNvCxnSpPr>
          <p:nvPr/>
        </p:nvCxnSpPr>
        <p:spPr>
          <a:xfrm>
            <a:off x="9935930" y="2438400"/>
            <a:ext cx="0" cy="2101778"/>
          </a:xfrm>
          <a:prstGeom prst="straightConnector1">
            <a:avLst/>
          </a:prstGeom>
          <a:ln w="1905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Стрелка: изогнутая 57">
            <a:extLst>
              <a:ext uri="{FF2B5EF4-FFF2-40B4-BE49-F238E27FC236}">
                <a16:creationId xmlns:a16="http://schemas.microsoft.com/office/drawing/2014/main" id="{2A20B79B-9EF5-4B93-B48D-47B3B83FA291}"/>
              </a:ext>
            </a:extLst>
          </p:cNvPr>
          <p:cNvSpPr/>
          <p:nvPr/>
        </p:nvSpPr>
        <p:spPr>
          <a:xfrm rot="10800000" flipH="1">
            <a:off x="6940223" y="5402588"/>
            <a:ext cx="663787" cy="1013160"/>
          </a:xfrm>
          <a:prstGeom prst="bentArrow">
            <a:avLst>
              <a:gd name="adj1" fmla="val 37185"/>
              <a:gd name="adj2" fmla="val 42339"/>
              <a:gd name="adj3" fmla="val 33435"/>
              <a:gd name="adj4" fmla="val 43750"/>
            </a:avLst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7817333B-A87C-4BC6-A166-D425E42361BC}"/>
              </a:ext>
            </a:extLst>
          </p:cNvPr>
          <p:cNvGrpSpPr/>
          <p:nvPr/>
        </p:nvGrpSpPr>
        <p:grpSpPr>
          <a:xfrm>
            <a:off x="587375" y="2649798"/>
            <a:ext cx="8484988" cy="1880870"/>
            <a:chOff x="356491" y="2852050"/>
            <a:chExt cx="8484988" cy="1880870"/>
          </a:xfrm>
        </p:grpSpPr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A5E51D41-2EC2-420A-8FE0-FB16F7D8C458}"/>
                </a:ext>
              </a:extLst>
            </p:cNvPr>
            <p:cNvSpPr/>
            <p:nvPr/>
          </p:nvSpPr>
          <p:spPr>
            <a:xfrm>
              <a:off x="452101" y="2863585"/>
              <a:ext cx="8001962" cy="1869335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Правая фигурная скобка 51">
              <a:extLst>
                <a:ext uri="{FF2B5EF4-FFF2-40B4-BE49-F238E27FC236}">
                  <a16:creationId xmlns:a16="http://schemas.microsoft.com/office/drawing/2014/main" id="{A86119C4-4ED1-40E6-8E99-637FEE175489}"/>
                </a:ext>
              </a:extLst>
            </p:cNvPr>
            <p:cNvSpPr/>
            <p:nvPr/>
          </p:nvSpPr>
          <p:spPr>
            <a:xfrm rot="16200000">
              <a:off x="3278643" y="1856743"/>
              <a:ext cx="252000" cy="3388269"/>
            </a:xfrm>
            <a:prstGeom prst="rightBrace">
              <a:avLst>
                <a:gd name="adj1" fmla="val 8333"/>
                <a:gd name="adj2" fmla="val 12870"/>
              </a:avLst>
            </a:prstGeom>
            <a:ln w="127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E73A83C-F225-4E30-A3AC-A51DB4397D08}"/>
                    </a:ext>
                  </a:extLst>
                </p:cNvPr>
                <p:cNvSpPr txBox="1"/>
                <p:nvPr/>
              </p:nvSpPr>
              <p:spPr>
                <a:xfrm>
                  <a:off x="2509640" y="4086589"/>
                  <a:ext cx="158851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Значения за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ru-RU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b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</a:b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предшествующих</a:t>
                  </a:r>
                  <a:b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</a:b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моментов времени</a:t>
                  </a:r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CE73A83C-F225-4E30-A3AC-A51DB4397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09640" y="4086589"/>
                  <a:ext cx="1588510" cy="646331"/>
                </a:xfrm>
                <a:prstGeom prst="rect">
                  <a:avLst/>
                </a:prstGeom>
                <a:blipFill>
                  <a:blip r:embed="rId14"/>
                  <a:stretch>
                    <a:fillRect t="-943" b="-66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3AC9D5A-C9EE-427B-8FF3-29BFC01F52DA}"/>
                </a:ext>
              </a:extLst>
            </p:cNvPr>
            <p:cNvSpPr txBox="1"/>
            <p:nvPr/>
          </p:nvSpPr>
          <p:spPr>
            <a:xfrm>
              <a:off x="1206129" y="4220160"/>
              <a:ext cx="12202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Моментальное </a:t>
              </a:r>
              <a:b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значении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D8C69905-010A-424F-A912-ABFA219E579A}"/>
                </a:ext>
              </a:extLst>
            </p:cNvPr>
            <p:cNvSpPr txBox="1"/>
            <p:nvPr/>
          </p:nvSpPr>
          <p:spPr>
            <a:xfrm>
              <a:off x="772924" y="2852050"/>
              <a:ext cx="3340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Низкоразрешенные метеорологические</a:t>
              </a:r>
              <a:b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предикторы 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меняются во времени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04F984-94A5-4EA2-9278-DEDDE30F952C}"/>
                    </a:ext>
                  </a:extLst>
                </p:cNvPr>
                <p:cNvSpPr txBox="1"/>
                <p:nvPr/>
              </p:nvSpPr>
              <p:spPr>
                <a:xfrm>
                  <a:off x="356491" y="3610029"/>
                  <a:ext cx="8484988" cy="4608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ru-RU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∆</m:t>
                            </m:r>
                            <m: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𝑗</m:t>
                            </m:r>
                          </m:sub>
                        </m:s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𝐹</m:t>
                        </m:r>
                        <m:d>
                          <m:dPr>
                            <m:ctrlPr>
                              <a:rPr kumimoji="0" lang="ru-RU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ru-RU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0" lang="ru-RU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…</m:t>
                                    </m:r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…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),…</m:t>
                            </m:r>
                            <m:sSub>
                              <m:sSubPr>
                                <m:ctrlP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…</m:t>
                                    </m:r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  <m:r>
                                      <a:rPr kumimoji="0" lang="ru-RU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FF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6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FF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…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C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…</m:t>
                            </m:r>
                          </m:e>
                        </m:d>
                      </m:oMath>
                    </m:oMathPara>
                  </a14:m>
                  <a:endPara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6004F984-94A5-4EA2-9278-DEDDE30F9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91" y="3610029"/>
                  <a:ext cx="8484988" cy="460832"/>
                </a:xfrm>
                <a:prstGeom prst="rect">
                  <a:avLst/>
                </a:prstGeom>
                <a:blipFill>
                  <a:blip r:embed="rId1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3" name="Правая фигурная скобка 82">
              <a:extLst>
                <a:ext uri="{FF2B5EF4-FFF2-40B4-BE49-F238E27FC236}">
                  <a16:creationId xmlns:a16="http://schemas.microsoft.com/office/drawing/2014/main" id="{7B4245E5-6CC6-478C-9F24-732F92331B67}"/>
                </a:ext>
              </a:extLst>
            </p:cNvPr>
            <p:cNvSpPr/>
            <p:nvPr/>
          </p:nvSpPr>
          <p:spPr>
            <a:xfrm rot="16200000">
              <a:off x="6578991" y="2020820"/>
              <a:ext cx="252000" cy="3054219"/>
            </a:xfrm>
            <a:prstGeom prst="rightBrace">
              <a:avLst>
                <a:gd name="adj1" fmla="val 8333"/>
                <a:gd name="adj2" fmla="val 21258"/>
              </a:avLst>
            </a:prstGeom>
            <a:ln w="127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D12F985A-F105-426F-86DF-316D99597AE2}"/>
                </a:ext>
              </a:extLst>
            </p:cNvPr>
            <p:cNvSpPr txBox="1"/>
            <p:nvPr/>
          </p:nvSpPr>
          <p:spPr>
            <a:xfrm>
              <a:off x="4113775" y="2857047"/>
              <a:ext cx="43261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Высокоразрешенные пространственные предикторы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постоянные во времени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)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6F652E9-70DC-455C-BEF3-BC66AE6F536F}"/>
                    </a:ext>
                  </a:extLst>
                </p:cNvPr>
                <p:cNvSpPr txBox="1"/>
                <p:nvPr/>
              </p:nvSpPr>
              <p:spPr>
                <a:xfrm>
                  <a:off x="5558749" y="4111344"/>
                  <a:ext cx="216134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Значения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для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ru-RU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FF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b>
                      </m:sSub>
                    </m:oMath>
                  </a14:m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 </a:t>
                  </a:r>
                  <a:b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</a:b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ячеек в окрестностях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j-</a:t>
                  </a: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й</a:t>
                  </a: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36F652E9-70DC-455C-BEF3-BC66AE6F53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8749" y="4111344"/>
                  <a:ext cx="2161345" cy="461665"/>
                </a:xfrm>
                <a:prstGeom prst="rect">
                  <a:avLst/>
                </a:prstGeom>
                <a:blipFill>
                  <a:blip r:embed="rId16"/>
                  <a:stretch>
                    <a:fillRect t="-1316" b="-9211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EDD4DE2-B777-453E-815F-49DA5687DC07}"/>
                </a:ext>
              </a:extLst>
            </p:cNvPr>
            <p:cNvSpPr txBox="1"/>
            <p:nvPr/>
          </p:nvSpPr>
          <p:spPr>
            <a:xfrm>
              <a:off x="4764692" y="4194669"/>
              <a:ext cx="931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Локальное </a:t>
              </a:r>
              <a:b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значение</a:t>
              </a:r>
            </a:p>
          </p:txBody>
        </p:sp>
        <p:cxnSp>
          <p:nvCxnSpPr>
            <p:cNvPr id="91" name="Прямая со стрелкой 90">
              <a:extLst>
                <a:ext uri="{FF2B5EF4-FFF2-40B4-BE49-F238E27FC236}">
                  <a16:creationId xmlns:a16="http://schemas.microsoft.com/office/drawing/2014/main" id="{DF720A1D-FE77-4F12-AB40-C7F9F9D8D4A4}"/>
                </a:ext>
              </a:extLst>
            </p:cNvPr>
            <p:cNvCxnSpPr>
              <a:cxnSpLocks/>
              <a:stCxn id="75" idx="0"/>
            </p:cNvCxnSpPr>
            <p:nvPr/>
          </p:nvCxnSpPr>
          <p:spPr>
            <a:xfrm flipV="1">
              <a:off x="1816232" y="4042208"/>
              <a:ext cx="0" cy="180000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Прямая со стрелкой 91">
              <a:extLst>
                <a:ext uri="{FF2B5EF4-FFF2-40B4-BE49-F238E27FC236}">
                  <a16:creationId xmlns:a16="http://schemas.microsoft.com/office/drawing/2014/main" id="{8426FCCF-61AB-43C0-9F70-0DEF82E5AC29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flipV="1">
              <a:off x="5230204" y="4037503"/>
              <a:ext cx="1" cy="180000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C99895-9E97-48A6-840E-F8363D221BB6}"/>
                </a:ext>
              </a:extLst>
            </p:cNvPr>
            <p:cNvSpPr txBox="1"/>
            <p:nvPr/>
          </p:nvSpPr>
          <p:spPr>
            <a:xfrm>
              <a:off x="409247" y="4044399"/>
              <a:ext cx="9730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Модель МО</a:t>
              </a:r>
            </a:p>
          </p:txBody>
        </p:sp>
        <p:cxnSp>
          <p:nvCxnSpPr>
            <p:cNvPr id="61" name="Прямая со стрелкой 60">
              <a:extLst>
                <a:ext uri="{FF2B5EF4-FFF2-40B4-BE49-F238E27FC236}">
                  <a16:creationId xmlns:a16="http://schemas.microsoft.com/office/drawing/2014/main" id="{A795C475-964F-4267-9B7E-6EDBAABC74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503" y="3951518"/>
              <a:ext cx="128686" cy="13507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Правая фигурная скобка 63">
            <a:extLst>
              <a:ext uri="{FF2B5EF4-FFF2-40B4-BE49-F238E27FC236}">
                <a16:creationId xmlns:a16="http://schemas.microsoft.com/office/drawing/2014/main" id="{7B67A9F6-0EFD-45A4-83DE-F1C3F6909E36}"/>
              </a:ext>
            </a:extLst>
          </p:cNvPr>
          <p:cNvSpPr/>
          <p:nvPr/>
        </p:nvSpPr>
        <p:spPr>
          <a:xfrm rot="5400000">
            <a:off x="6388148" y="3528474"/>
            <a:ext cx="144000" cy="795701"/>
          </a:xfrm>
          <a:prstGeom prst="rightBrace">
            <a:avLst>
              <a:gd name="adj1" fmla="val 8333"/>
              <a:gd name="adj2" fmla="val 76520"/>
            </a:avLst>
          </a:prstGeom>
          <a:ln w="127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Правая фигурная скобка 80">
            <a:extLst>
              <a:ext uri="{FF2B5EF4-FFF2-40B4-BE49-F238E27FC236}">
                <a16:creationId xmlns:a16="http://schemas.microsoft.com/office/drawing/2014/main" id="{9AD07000-B9B0-4009-96DB-C3B1C86C956C}"/>
              </a:ext>
            </a:extLst>
          </p:cNvPr>
          <p:cNvSpPr/>
          <p:nvPr/>
        </p:nvSpPr>
        <p:spPr>
          <a:xfrm rot="5400000">
            <a:off x="3105081" y="3457090"/>
            <a:ext cx="144000" cy="914115"/>
          </a:xfrm>
          <a:prstGeom prst="rightBrace">
            <a:avLst>
              <a:gd name="adj1" fmla="val 8333"/>
              <a:gd name="adj2" fmla="val 73565"/>
            </a:avLst>
          </a:prstGeom>
          <a:ln w="127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592E3D4E-3016-4849-A9E4-E5F08A72B50C}"/>
              </a:ext>
            </a:extLst>
          </p:cNvPr>
          <p:cNvGrpSpPr>
            <a:grpSpLocks noChangeAspect="1"/>
          </p:cNvGrpSpPr>
          <p:nvPr/>
        </p:nvGrpSpPr>
        <p:grpSpPr>
          <a:xfrm>
            <a:off x="8278049" y="586154"/>
            <a:ext cx="3681376" cy="1799344"/>
            <a:chOff x="8858075" y="890954"/>
            <a:chExt cx="3101345" cy="1515843"/>
          </a:xfrm>
        </p:grpSpPr>
        <p:sp>
          <p:nvSpPr>
            <p:cNvPr id="11" name="Облачко с текстом: прямоугольное 10">
              <a:extLst>
                <a:ext uri="{FF2B5EF4-FFF2-40B4-BE49-F238E27FC236}">
                  <a16:creationId xmlns:a16="http://schemas.microsoft.com/office/drawing/2014/main" id="{081699C4-9B59-471D-ADD0-1F5919461361}"/>
                </a:ext>
              </a:extLst>
            </p:cNvPr>
            <p:cNvSpPr/>
            <p:nvPr/>
          </p:nvSpPr>
          <p:spPr>
            <a:xfrm>
              <a:off x="8858075" y="890954"/>
              <a:ext cx="3101345" cy="1515843"/>
            </a:xfrm>
            <a:prstGeom prst="wedgeRectCallout">
              <a:avLst>
                <a:gd name="adj1" fmla="val -75906"/>
                <a:gd name="adj2" fmla="val 67266"/>
              </a:avLst>
            </a:prstGeom>
            <a:solidFill>
              <a:schemeClr val="bg1"/>
            </a:solidFill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01FA56BB-FE97-4B7B-92EA-18311118EFB6}"/>
                </a:ext>
              </a:extLst>
            </p:cNvPr>
            <p:cNvGrpSpPr/>
            <p:nvPr/>
          </p:nvGrpSpPr>
          <p:grpSpPr>
            <a:xfrm>
              <a:off x="8867001" y="941971"/>
              <a:ext cx="2857747" cy="1434866"/>
              <a:chOff x="8867001" y="941971"/>
              <a:chExt cx="2857747" cy="1434866"/>
            </a:xfrm>
          </p:grpSpPr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D31EDEFF-3775-4739-9C13-66C9767EF4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289882" y="941971"/>
                <a:ext cx="1434866" cy="1434866"/>
              </a:xfrm>
              <a:prstGeom prst="rect">
                <a:avLst/>
              </a:prstGeom>
            </p:spPr>
          </p:pic>
          <p:pic>
            <p:nvPicPr>
              <p:cNvPr id="8" name="Рисунок 7">
                <a:extLst>
                  <a:ext uri="{FF2B5EF4-FFF2-40B4-BE49-F238E27FC236}">
                    <a16:creationId xmlns:a16="http://schemas.microsoft.com/office/drawing/2014/main" id="{ADB351DE-E018-48B1-ABF7-C02C10C61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867001" y="941971"/>
                <a:ext cx="1434866" cy="1434866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3F2B845-787C-4F22-A2F5-6128B1ABC34C}"/>
              </a:ext>
            </a:extLst>
          </p:cNvPr>
          <p:cNvSpPr txBox="1"/>
          <p:nvPr/>
        </p:nvSpPr>
        <p:spPr>
          <a:xfrm>
            <a:off x="11601877" y="202124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F4B11CF-2965-45DB-A183-0432AF1806AF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Квазилокальный подход 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836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CF52AC0C-47F3-8D8A-A840-5310966DA907}"/>
              </a:ext>
            </a:extLst>
          </p:cNvPr>
          <p:cNvGrpSpPr>
            <a:grpSpLocks noChangeAspect="1"/>
          </p:cNvGrpSpPr>
          <p:nvPr/>
        </p:nvGrpSpPr>
        <p:grpSpPr>
          <a:xfrm>
            <a:off x="4659816" y="1699059"/>
            <a:ext cx="6775264" cy="4472656"/>
            <a:chOff x="4659816" y="1842773"/>
            <a:chExt cx="6557563" cy="4328942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E60DD2CA-6D9C-E14A-7C62-3104B48F1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9816" y="1842773"/>
              <a:ext cx="6557563" cy="4328942"/>
            </a:xfrm>
            <a:prstGeom prst="rect">
              <a:avLst/>
            </a:prstGeom>
          </p:spPr>
        </p:pic>
        <p:sp>
          <p:nvSpPr>
            <p:cNvPr id="14" name="Стрелка: вправо 13">
              <a:extLst>
                <a:ext uri="{FF2B5EF4-FFF2-40B4-BE49-F238E27FC236}">
                  <a16:creationId xmlns:a16="http://schemas.microsoft.com/office/drawing/2014/main" id="{F3DACBBB-AFC3-5584-E28C-0E1AB89B8EC3}"/>
                </a:ext>
              </a:extLst>
            </p:cNvPr>
            <p:cNvSpPr/>
            <p:nvPr/>
          </p:nvSpPr>
          <p:spPr>
            <a:xfrm>
              <a:off x="4811088" y="2344998"/>
              <a:ext cx="1007581" cy="588586"/>
            </a:xfrm>
            <a:prstGeom prst="rightArrow">
              <a:avLst>
                <a:gd name="adj1" fmla="val 50000"/>
                <a:gd name="adj2" fmla="val 6078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1424F31-BCA2-C758-2F54-709CB4C33D61}"/>
                </a:ext>
              </a:extLst>
            </p:cNvPr>
            <p:cNvSpPr txBox="1"/>
            <p:nvPr/>
          </p:nvSpPr>
          <p:spPr>
            <a:xfrm>
              <a:off x="4745651" y="2861698"/>
              <a:ext cx="1287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Адвекция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56" name="Picture 8" descr="Mix Icons - Free SVG &amp; PNG Mix Images - Noun Project">
              <a:extLst>
                <a:ext uri="{FF2B5EF4-FFF2-40B4-BE49-F238E27FC236}">
                  <a16:creationId xmlns:a16="http://schemas.microsoft.com/office/drawing/2014/main" id="{D777C75D-A64F-ADF4-CA3F-0797E50DA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9352" y="2461543"/>
              <a:ext cx="1007581" cy="1007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430227-32B4-9BAD-36B2-8826976909F7}"/>
                </a:ext>
              </a:extLst>
            </p:cNvPr>
            <p:cNvSpPr txBox="1"/>
            <p:nvPr/>
          </p:nvSpPr>
          <p:spPr>
            <a:xfrm>
              <a:off x="8530251" y="2589880"/>
              <a:ext cx="20583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E5108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Перемешивание</a:t>
              </a:r>
            </a:p>
          </p:txBody>
        </p:sp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8DE503DD-F98F-E94B-7676-4E19C6CE9194}"/>
                </a:ext>
              </a:extLst>
            </p:cNvPr>
            <p:cNvSpPr/>
            <p:nvPr/>
          </p:nvSpPr>
          <p:spPr>
            <a:xfrm>
              <a:off x="9131300" y="2318702"/>
              <a:ext cx="1098550" cy="2448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AA410DD5-A9A0-73E5-C0B2-80D29D6784B0}"/>
                </a:ext>
              </a:extLst>
            </p:cNvPr>
            <p:cNvSpPr/>
            <p:nvPr/>
          </p:nvSpPr>
          <p:spPr>
            <a:xfrm>
              <a:off x="5043998" y="5080952"/>
              <a:ext cx="1598102" cy="1514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3FC0560-B76D-28E4-5503-25B958904F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74" y="2343267"/>
            <a:ext cx="3828933" cy="38289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40DDE3-F40D-E972-E407-720275A86806}"/>
              </a:ext>
            </a:extLst>
          </p:cNvPr>
          <p:cNvSpPr txBox="1"/>
          <p:nvPr/>
        </p:nvSpPr>
        <p:spPr>
          <a:xfrm>
            <a:off x="590543" y="1587792"/>
            <a:ext cx="382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Локальные значения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пространственного предиктора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9C7BC-76C0-4B8D-A9A8-D21DDB4B4E68}"/>
              </a:ext>
            </a:extLst>
          </p:cNvPr>
          <p:cNvSpPr txBox="1"/>
          <p:nvPr/>
        </p:nvSpPr>
        <p:spPr>
          <a:xfrm>
            <a:off x="6453395" y="1770800"/>
            <a:ext cx="1760418" cy="307777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Мезомасштаб</a:t>
            </a:r>
            <a:endParaRPr kumimoji="0" lang="ru-RU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0C9A55-C6A5-4CCF-A312-30CD67C266BB}"/>
              </a:ext>
            </a:extLst>
          </p:cNvPr>
          <p:cNvSpPr txBox="1"/>
          <p:nvPr/>
        </p:nvSpPr>
        <p:spPr>
          <a:xfrm>
            <a:off x="5652418" y="3817368"/>
            <a:ext cx="2492927" cy="307777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Локальный масштаб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10A03B5-38F9-4FB1-B2EF-56E16BFBE7FC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Пространственные предикторы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853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93FEC1A-7364-4BAD-B8A3-BAF73FDB5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74" y="1952738"/>
            <a:ext cx="3828933" cy="38289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33DEF8-7B67-45A2-8D67-59F7F560371D}"/>
              </a:ext>
            </a:extLst>
          </p:cNvPr>
          <p:cNvSpPr txBox="1"/>
          <p:nvPr/>
        </p:nvSpPr>
        <p:spPr>
          <a:xfrm>
            <a:off x="590543" y="1197266"/>
            <a:ext cx="382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Локальные значения 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пространственного предиктора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D5A32-5A53-D9DD-3B1B-2027F714B373}"/>
              </a:ext>
            </a:extLst>
          </p:cNvPr>
          <p:cNvSpPr txBox="1"/>
          <p:nvPr/>
        </p:nvSpPr>
        <p:spPr>
          <a:xfrm>
            <a:off x="4412708" y="1197268"/>
            <a:ext cx="3809327" cy="61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Учет перемешивания: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статический изотропный фильтр </a:t>
            </a:r>
          </a:p>
        </p:txBody>
      </p:sp>
      <p:pic>
        <p:nvPicPr>
          <p:cNvPr id="1030" name="Picture 6" descr="[animate output image]">
            <a:extLst>
              <a:ext uri="{FF2B5EF4-FFF2-40B4-BE49-F238E27FC236}">
                <a16:creationId xmlns:a16="http://schemas.microsoft.com/office/drawing/2014/main" id="{DFF7FA8B-4865-F657-5BA8-4A38BA69D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999" y="1954190"/>
            <a:ext cx="3822165" cy="382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[animate output image]">
            <a:extLst>
              <a:ext uri="{FF2B5EF4-FFF2-40B4-BE49-F238E27FC236}">
                <a16:creationId xmlns:a16="http://schemas.microsoft.com/office/drawing/2014/main" id="{6AB67455-0847-0A26-A420-DE0EBB87A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" t="774" r="1191" b="2097"/>
          <a:stretch/>
        </p:blipFill>
        <p:spPr bwMode="auto">
          <a:xfrm>
            <a:off x="8222615" y="1954190"/>
            <a:ext cx="3821585" cy="382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A4EAF6-1943-D6EA-3378-E7BECBA410E7}"/>
              </a:ext>
            </a:extLst>
          </p:cNvPr>
          <p:cNvSpPr txBox="1"/>
          <p:nvPr/>
        </p:nvSpPr>
        <p:spPr>
          <a:xfrm>
            <a:off x="8222035" y="1219575"/>
            <a:ext cx="382216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Учет адвекции: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эластичная трансформация +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динамический направленный фильтр</a:t>
            </a:r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0A2AEA0C-537A-845B-28BF-0FA8585B2CAC}"/>
              </a:ext>
            </a:extLst>
          </p:cNvPr>
          <p:cNvSpPr/>
          <p:nvPr/>
        </p:nvSpPr>
        <p:spPr>
          <a:xfrm>
            <a:off x="1987140" y="5873918"/>
            <a:ext cx="1022200" cy="481693"/>
          </a:xfrm>
          <a:prstGeom prst="downArrow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6580B2-440A-7D07-14E0-27F40087073C}"/>
              </a:ext>
            </a:extLst>
          </p:cNvPr>
          <p:cNvSpPr txBox="1"/>
          <p:nvPr/>
        </p:nvSpPr>
        <p:spPr>
          <a:xfrm>
            <a:off x="583774" y="5781675"/>
            <a:ext cx="3828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Эксперимент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SF_loc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Стрелка: вниз 15">
            <a:extLst>
              <a:ext uri="{FF2B5EF4-FFF2-40B4-BE49-F238E27FC236}">
                <a16:creationId xmlns:a16="http://schemas.microsoft.com/office/drawing/2014/main" id="{5C55D973-0DD2-DA3E-3148-4F9C600D6F5A}"/>
              </a:ext>
            </a:extLst>
          </p:cNvPr>
          <p:cNvSpPr/>
          <p:nvPr/>
        </p:nvSpPr>
        <p:spPr>
          <a:xfrm>
            <a:off x="5807300" y="5868734"/>
            <a:ext cx="1022200" cy="481693"/>
          </a:xfrm>
          <a:prstGeom prst="downArrow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5AA147-4B70-46B6-CA03-CB25D5F73574}"/>
              </a:ext>
            </a:extLst>
          </p:cNvPr>
          <p:cNvSpPr txBox="1"/>
          <p:nvPr/>
        </p:nvSpPr>
        <p:spPr>
          <a:xfrm>
            <a:off x="4403934" y="5776491"/>
            <a:ext cx="3828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Эксперимент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SF_dif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Стрелка: вниз 17">
            <a:extLst>
              <a:ext uri="{FF2B5EF4-FFF2-40B4-BE49-F238E27FC236}">
                <a16:creationId xmlns:a16="http://schemas.microsoft.com/office/drawing/2014/main" id="{6333EE18-F941-AAFE-C6E5-42B2BF0D6F9C}"/>
              </a:ext>
            </a:extLst>
          </p:cNvPr>
          <p:cNvSpPr/>
          <p:nvPr/>
        </p:nvSpPr>
        <p:spPr>
          <a:xfrm>
            <a:off x="9636233" y="5880614"/>
            <a:ext cx="1022200" cy="481693"/>
          </a:xfrm>
          <a:prstGeom prst="downArrow">
            <a:avLst/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6D767E-18D5-7C5A-4115-5851DF9040D4}"/>
              </a:ext>
            </a:extLst>
          </p:cNvPr>
          <p:cNvSpPr txBox="1"/>
          <p:nvPr/>
        </p:nvSpPr>
        <p:spPr>
          <a:xfrm>
            <a:off x="8232867" y="5788371"/>
            <a:ext cx="3828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Эксперимент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SF_adv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6C4F337-124F-4E9D-89CA-F0117406F11B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Пространственные предикторы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96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25CF9C38-BF8A-4BE6-BC83-8E1A9D7AB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80000"/>
                    </a14:imgEffect>
                    <a14:imgEffect>
                      <a14:brightnessContrast bright="3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" r="5014"/>
          <a:stretch/>
        </p:blipFill>
        <p:spPr bwMode="auto">
          <a:xfrm>
            <a:off x="6551888" y="-571"/>
            <a:ext cx="5640112" cy="685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68E65E3-7380-325A-7A5F-BE07F6CCEF20}"/>
              </a:ext>
            </a:extLst>
          </p:cNvPr>
          <p:cNvSpPr txBox="1">
            <a:spLocks/>
          </p:cNvSpPr>
          <p:nvPr/>
        </p:nvSpPr>
        <p:spPr>
          <a:xfrm>
            <a:off x="552450" y="503247"/>
            <a:ext cx="2405063" cy="44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0E1E1D-44B2-5959-80E9-6C7368D1C0D0}"/>
              </a:ext>
            </a:extLst>
          </p:cNvPr>
          <p:cNvSpPr txBox="1">
            <a:spLocks/>
          </p:cNvSpPr>
          <p:nvPr/>
        </p:nvSpPr>
        <p:spPr>
          <a:xfrm>
            <a:off x="552450" y="4135892"/>
            <a:ext cx="2405063" cy="44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B34A511-57E0-4B62-8601-AF9ACFCAC530}"/>
              </a:ext>
            </a:extLst>
          </p:cNvPr>
          <p:cNvGrpSpPr/>
          <p:nvPr/>
        </p:nvGrpSpPr>
        <p:grpSpPr>
          <a:xfrm>
            <a:off x="5264422" y="0"/>
            <a:ext cx="6927578" cy="6866053"/>
            <a:chOff x="3199063" y="-4326"/>
            <a:chExt cx="15103957" cy="6881380"/>
          </a:xfrm>
        </p:grpSpPr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892A5DB2-21B7-4E75-86FE-E3CE9EA4EE8B}"/>
                </a:ext>
              </a:extLst>
            </p:cNvPr>
            <p:cNvSpPr>
              <a:spLocks/>
            </p:cNvSpPr>
            <p:nvPr/>
          </p:nvSpPr>
          <p:spPr>
            <a:xfrm flipH="1" flipV="1">
              <a:off x="10380769" y="-4326"/>
              <a:ext cx="7922251" cy="6877629"/>
            </a:xfrm>
            <a:prstGeom prst="rect">
              <a:avLst/>
            </a:prstGeom>
            <a:solidFill>
              <a:srgbClr val="38387D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4" name="Группа 13">
              <a:extLst>
                <a:ext uri="{FF2B5EF4-FFF2-40B4-BE49-F238E27FC236}">
                  <a16:creationId xmlns:a16="http://schemas.microsoft.com/office/drawing/2014/main" id="{1AAA2FFE-4103-43C1-BE24-85A945F2C664}"/>
                </a:ext>
              </a:extLst>
            </p:cNvPr>
            <p:cNvGrpSpPr/>
            <p:nvPr/>
          </p:nvGrpSpPr>
          <p:grpSpPr>
            <a:xfrm rot="10800000">
              <a:off x="3199063" y="-4"/>
              <a:ext cx="7184366" cy="6877058"/>
              <a:chOff x="3917833" y="7556701"/>
              <a:chExt cx="7184366" cy="6877058"/>
            </a:xfrm>
          </p:grpSpPr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645BF7CC-B2C7-4540-AF50-FF51CF61784E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3917833" y="7560452"/>
                <a:ext cx="6105863" cy="6873307"/>
              </a:xfrm>
              <a:prstGeom prst="rect">
                <a:avLst/>
              </a:prstGeom>
              <a:solidFill>
                <a:srgbClr val="38387D">
                  <a:alpha val="6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" name="Rectangle 3">
                <a:extLst>
                  <a:ext uri="{FF2B5EF4-FFF2-40B4-BE49-F238E27FC236}">
                    <a16:creationId xmlns:a16="http://schemas.microsoft.com/office/drawing/2014/main" id="{2BA0A4CD-0413-4708-8DC3-37EE4307C2A2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4996338" y="7556701"/>
                <a:ext cx="5030013" cy="6877055"/>
              </a:xfrm>
              <a:prstGeom prst="rect">
                <a:avLst/>
              </a:prstGeom>
              <a:solidFill>
                <a:srgbClr val="38387D">
                  <a:alpha val="6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Rectangle 6">
                <a:extLst>
                  <a:ext uri="{FF2B5EF4-FFF2-40B4-BE49-F238E27FC236}">
                    <a16:creationId xmlns:a16="http://schemas.microsoft.com/office/drawing/2014/main" id="{7FC08FE5-9BD7-4A49-AAFA-6F7EDA87F935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6096005" y="7560451"/>
                <a:ext cx="3930349" cy="6873305"/>
              </a:xfrm>
              <a:prstGeom prst="rect">
                <a:avLst/>
              </a:prstGeom>
              <a:solidFill>
                <a:srgbClr val="1E1E42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 7">
                <a:extLst>
                  <a:ext uri="{FF2B5EF4-FFF2-40B4-BE49-F238E27FC236}">
                    <a16:creationId xmlns:a16="http://schemas.microsoft.com/office/drawing/2014/main" id="{BDBFE7D7-E30E-4833-814E-3E997B915301}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7190542" y="7560452"/>
                <a:ext cx="3911657" cy="6873303"/>
              </a:xfrm>
              <a:prstGeom prst="rect">
                <a:avLst/>
              </a:prstGeom>
              <a:solidFill>
                <a:srgbClr val="1E1E4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1E3636ED-FA12-BCAE-7885-0673E998B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5930" y="305152"/>
            <a:ext cx="1814286" cy="7937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F17C21-33CF-BB16-F0A8-3BCDA486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092" y="1452562"/>
            <a:ext cx="7389340" cy="2585323"/>
          </a:xfrm>
        </p:spPr>
        <p:txBody>
          <a:bodyPr wrap="square">
            <a:spAutoFit/>
          </a:bodyPr>
          <a:lstStyle/>
          <a:p>
            <a:pPr algn="l"/>
            <a:r>
              <a:rPr lang="ru-RU" sz="3600" b="1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Квазилокальный подход </a:t>
            </a:r>
            <a:br>
              <a:rPr lang="ru-RU" sz="3600" b="1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3600" b="1" dirty="0">
                <a:solidFill>
                  <a:schemeClr val="bg1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для аппроксимации локальных метеорологических аномалий в мегаполисе методами машинного обучения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D5C49C1E-A190-06ED-CFCB-2C6B38287A3D}"/>
              </a:ext>
            </a:extLst>
          </p:cNvPr>
          <p:cNvSpPr txBox="1">
            <a:spLocks/>
          </p:cNvSpPr>
          <p:nvPr/>
        </p:nvSpPr>
        <p:spPr>
          <a:xfrm>
            <a:off x="424091" y="4302635"/>
            <a:ext cx="6634451" cy="19488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Варенцов</a:t>
            </a: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ru-RU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М.И.</a:t>
            </a:r>
            <a:r>
              <a:rPr kumimoji="0" lang="ru-RU" sz="19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1</a:t>
            </a:r>
            <a:r>
              <a:rPr kumimoji="0" lang="en-US" sz="19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-</a:t>
            </a:r>
            <a:r>
              <a:rPr kumimoji="0" lang="ru-RU" sz="19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3*</a:t>
            </a:r>
            <a:r>
              <a:rPr kumimoji="0" lang="ru-RU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, Криницкий М.А.</a:t>
            </a:r>
            <a:r>
              <a:rPr kumimoji="0" lang="ru-RU" sz="19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9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4,5,1</a:t>
            </a:r>
            <a:r>
              <a:rPr kumimoji="0" lang="ru-RU" sz="19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, Степаненко В.М.</a:t>
            </a:r>
            <a:r>
              <a:rPr kumimoji="0" lang="en-US" sz="19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1,3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(1) МГУ имени М.В. Ломоносова, Научно-исследовательский вычислительный центр </a:t>
            </a:r>
            <a:endParaRPr kumimoji="0" lang="ru-RU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(2) Гидрометцентр России</a:t>
            </a:r>
            <a:endParaRPr kumimoji="0" lang="ru-RU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(3) Институт физики атмосферы имени А.М. Обухова РАН, </a:t>
            </a:r>
            <a:endParaRPr kumimoji="0" lang="ru-RU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(4) Институт океанологии им. П.П. Ширшова РАН</a:t>
            </a:r>
            <a:endParaRPr kumimoji="0" lang="ru-RU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Times New Roman" panose="02020603050405020304" pitchFamily="18" charset="0"/>
              </a:rPr>
              <a:t>(5) Московский физико-технический институт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B Sans Text"/>
                <a:ea typeface="+mn-ea"/>
                <a:cs typeface="+mn-cs"/>
              </a:rPr>
              <a:t>*</a:t>
            </a:r>
            <a:r>
              <a:rPr kumimoji="0" lang="en-US" sz="13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B Sans Text"/>
                <a:ea typeface="+mn-ea"/>
                <a:cs typeface="+mn-cs"/>
              </a:rPr>
              <a:t>mikhail.varentsov@srcc.msu.ru</a:t>
            </a:r>
            <a:endParaRPr kumimoji="0" lang="ru-RU" sz="1500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3761C0C-3551-6EEE-A200-A53FCDD66F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048" y="372848"/>
            <a:ext cx="667332" cy="658358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026790-9710-4526-A3AC-E97DB407E359}"/>
              </a:ext>
            </a:extLst>
          </p:cNvPr>
          <p:cNvSpPr txBox="1"/>
          <p:nvPr/>
        </p:nvSpPr>
        <p:spPr>
          <a:xfrm>
            <a:off x="424091" y="6377869"/>
            <a:ext cx="6634451" cy="48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  <a:lvl1pPr marL="14288" marR="0" lvl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5F7DAD"/>
                </a:solidFill>
                <a:effectLst/>
                <a:uLnTx/>
                <a:uFillTx/>
                <a:latin typeface="Helvetica" pitchFamily="2" charset="0"/>
                <a:cs typeface="Arial" panose="020B0604020202020204" pitchFamily="34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pPr marL="14288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5F7DAD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ENVIROMIS-2024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F7DAD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5F7DAD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Томск, 05.07.2024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F7DAD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397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9B1342B-A011-49D7-8B20-60ED2406C7DE}"/>
              </a:ext>
            </a:extLst>
          </p:cNvPr>
          <p:cNvSpPr/>
          <p:nvPr/>
        </p:nvSpPr>
        <p:spPr>
          <a:xfrm>
            <a:off x="587375" y="1743042"/>
            <a:ext cx="11440886" cy="4638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Средняя аномалия температуры за лето 2010 г.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56EB3B4-3E7B-4EC3-88B1-C17B4E0846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3" t="9925" r="213" b="615"/>
          <a:stretch/>
        </p:blipFill>
        <p:spPr>
          <a:xfrm>
            <a:off x="620020" y="2548820"/>
            <a:ext cx="11356137" cy="3809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ACBC35-26A0-4953-BE4D-E3786C95152B}"/>
              </a:ext>
            </a:extLst>
          </p:cNvPr>
          <p:cNvSpPr txBox="1"/>
          <p:nvPr/>
        </p:nvSpPr>
        <p:spPr>
          <a:xfrm>
            <a:off x="907064" y="2459611"/>
            <a:ext cx="2401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 (ground truth)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0D0160A-34BE-4348-98CD-FC68C67415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" b="18180"/>
          <a:stretch/>
        </p:blipFill>
        <p:spPr>
          <a:xfrm>
            <a:off x="648037" y="2193611"/>
            <a:ext cx="11358000" cy="3418344"/>
          </a:xfrm>
          <a:prstGeom prst="rect">
            <a:avLst/>
          </a:prstGeom>
        </p:spPr>
      </p:pic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D4FB27E4-9DE4-4C44-A13B-467A027E61D7}"/>
              </a:ext>
            </a:extLst>
          </p:cNvPr>
          <p:cNvCxnSpPr/>
          <p:nvPr/>
        </p:nvCxnSpPr>
        <p:spPr>
          <a:xfrm flipH="1" flipV="1">
            <a:off x="2577401" y="4069582"/>
            <a:ext cx="256233" cy="221064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AFCB4D4-7F99-4DFE-9C07-0CD1EF39E479}"/>
              </a:ext>
            </a:extLst>
          </p:cNvPr>
          <p:cNvCxnSpPr/>
          <p:nvPr/>
        </p:nvCxnSpPr>
        <p:spPr>
          <a:xfrm flipH="1" flipV="1">
            <a:off x="5422759" y="4062164"/>
            <a:ext cx="256233" cy="221064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5F6056C0-77B4-4218-92CB-A1A779049DE2}"/>
              </a:ext>
            </a:extLst>
          </p:cNvPr>
          <p:cNvCxnSpPr/>
          <p:nvPr/>
        </p:nvCxnSpPr>
        <p:spPr>
          <a:xfrm flipH="1" flipV="1">
            <a:off x="8227924" y="4069582"/>
            <a:ext cx="256233" cy="221064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D214D98F-0A8A-4DF1-BB2F-795E2F5CF40A}"/>
              </a:ext>
            </a:extLst>
          </p:cNvPr>
          <p:cNvCxnSpPr/>
          <p:nvPr/>
        </p:nvCxnSpPr>
        <p:spPr>
          <a:xfrm flipH="1" flipV="1">
            <a:off x="11012768" y="4069582"/>
            <a:ext cx="256233" cy="221064"/>
          </a:xfrm>
          <a:prstGeom prst="straightConnector1">
            <a:avLst/>
          </a:prstGeom>
          <a:ln w="28575">
            <a:solidFill>
              <a:srgbClr val="00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FDDEF8-C967-4270-BAEA-24CFEF983FE9}"/>
              </a:ext>
            </a:extLst>
          </p:cNvPr>
          <p:cNvSpPr txBox="1"/>
          <p:nvPr/>
        </p:nvSpPr>
        <p:spPr>
          <a:xfrm>
            <a:off x="907200" y="2458800"/>
            <a:ext cx="2401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 (ground truth)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C8F4A08C-ACA7-406B-BC26-DE9617EA26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299" y="241663"/>
                <a:ext cx="10869771" cy="70173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Результаты: ап</a:t>
                </a:r>
                <a:r>
                  <a:rPr kumimoji="0" lang="ru-RU" sz="4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проксимация</a:t>
                </a: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l-GR" sz="4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𝜟</m:t>
                    </m:r>
                    <m:sSub>
                      <m:sSubPr>
                        <m:ctrlPr>
                          <a:rPr kumimoji="0" lang="el-GR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e>
                      <m:sub>
                        <m:r>
                          <a:rPr kumimoji="0" lang="en-US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𝑼𝑹𝑩</m:t>
                        </m:r>
                      </m:sub>
                    </m:sSub>
                  </m:oMath>
                </a14:m>
                <a:endParaRPr kumimoji="0" lang="en-RU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3" name="Title 1">
                <a:extLst>
                  <a:ext uri="{FF2B5EF4-FFF2-40B4-BE49-F238E27FC236}">
                    <a16:creationId xmlns:a16="http://schemas.microsoft.com/office/drawing/2014/main" id="{C8F4A08C-ACA7-406B-BC26-DE9617EA2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99" y="241663"/>
                <a:ext cx="10869771" cy="701731"/>
              </a:xfrm>
              <a:prstGeom prst="rect">
                <a:avLst/>
              </a:prstGeom>
              <a:blipFill>
                <a:blip r:embed="rId5"/>
                <a:stretch>
                  <a:fillRect l="-2299" t="-27826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896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A13A787-E362-4AB5-BA9B-66CC9B043A8D}"/>
              </a:ext>
            </a:extLst>
          </p:cNvPr>
          <p:cNvSpPr/>
          <p:nvPr/>
        </p:nvSpPr>
        <p:spPr>
          <a:xfrm>
            <a:off x="587375" y="1743042"/>
            <a:ext cx="11440886" cy="4638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Моменты времени с ярко выраженной адвекций острова тепла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F6D736-C782-4FF0-A323-1E5C8D3DC1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6"/>
          <a:stretch/>
        </p:blipFill>
        <p:spPr>
          <a:xfrm>
            <a:off x="644400" y="2205972"/>
            <a:ext cx="11356137" cy="41803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9446BFE-94DA-4960-8D78-8FC35B454B91}"/>
              </a:ext>
            </a:extLst>
          </p:cNvPr>
          <p:cNvSpPr txBox="1"/>
          <p:nvPr/>
        </p:nvSpPr>
        <p:spPr>
          <a:xfrm>
            <a:off x="907064" y="2459611"/>
            <a:ext cx="2401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 (ground truth)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5F08F8D-01AB-45BF-AB4A-6935668C0322}"/>
              </a:ext>
            </a:extLst>
          </p:cNvPr>
          <p:cNvSpPr/>
          <p:nvPr/>
        </p:nvSpPr>
        <p:spPr>
          <a:xfrm>
            <a:off x="2572378" y="2894275"/>
            <a:ext cx="830780" cy="1089895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C5DE5A7D-EF95-4BBA-B43F-DD81F5AC90DC}"/>
              </a:ext>
            </a:extLst>
          </p:cNvPr>
          <p:cNvSpPr/>
          <p:nvPr/>
        </p:nvSpPr>
        <p:spPr>
          <a:xfrm>
            <a:off x="5417736" y="2903435"/>
            <a:ext cx="830780" cy="1089895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8EBB7BFD-5FE2-4DA9-B3A1-6F2474562337}"/>
              </a:ext>
            </a:extLst>
          </p:cNvPr>
          <p:cNvSpPr/>
          <p:nvPr/>
        </p:nvSpPr>
        <p:spPr>
          <a:xfrm>
            <a:off x="8176494" y="2903435"/>
            <a:ext cx="830780" cy="1089895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62F5C0C-0F83-45B5-AD44-4D4BEE6850A9}"/>
              </a:ext>
            </a:extLst>
          </p:cNvPr>
          <p:cNvSpPr/>
          <p:nvPr/>
        </p:nvSpPr>
        <p:spPr>
          <a:xfrm>
            <a:off x="11021852" y="2894275"/>
            <a:ext cx="830780" cy="1089895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8CC1018E-458B-46E0-95F3-4CABBCB6D5F3}"/>
              </a:ext>
            </a:extLst>
          </p:cNvPr>
          <p:cNvSpPr/>
          <p:nvPr/>
        </p:nvSpPr>
        <p:spPr>
          <a:xfrm>
            <a:off x="2222358" y="4709678"/>
            <a:ext cx="946336" cy="821940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0084F777-D579-424F-AFFA-9A65C8A44938}"/>
              </a:ext>
            </a:extLst>
          </p:cNvPr>
          <p:cNvSpPr/>
          <p:nvPr/>
        </p:nvSpPr>
        <p:spPr>
          <a:xfrm>
            <a:off x="5067716" y="4718838"/>
            <a:ext cx="946336" cy="821940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D78D5798-8CF3-417D-9ABD-E8524185E8EA}"/>
              </a:ext>
            </a:extLst>
          </p:cNvPr>
          <p:cNvSpPr/>
          <p:nvPr/>
        </p:nvSpPr>
        <p:spPr>
          <a:xfrm>
            <a:off x="7826474" y="4718838"/>
            <a:ext cx="946336" cy="821940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94E2292D-3306-4E0B-BFBB-38015261E229}"/>
              </a:ext>
            </a:extLst>
          </p:cNvPr>
          <p:cNvSpPr/>
          <p:nvPr/>
        </p:nvSpPr>
        <p:spPr>
          <a:xfrm>
            <a:off x="10671832" y="4709678"/>
            <a:ext cx="946336" cy="821940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FCD13669-DBF5-4649-927A-502ACFF084EF}"/>
              </a:ext>
            </a:extLst>
          </p:cNvPr>
          <p:cNvSpPr/>
          <p:nvPr/>
        </p:nvSpPr>
        <p:spPr>
          <a:xfrm>
            <a:off x="767019" y="3943978"/>
            <a:ext cx="867028" cy="98139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Прямоугольник: скругленные углы 32">
            <a:extLst>
              <a:ext uri="{FF2B5EF4-FFF2-40B4-BE49-F238E27FC236}">
                <a16:creationId xmlns:a16="http://schemas.microsoft.com/office/drawing/2014/main" id="{A3137FFD-8535-4073-BB72-1B0887AEE307}"/>
              </a:ext>
            </a:extLst>
          </p:cNvPr>
          <p:cNvSpPr/>
          <p:nvPr/>
        </p:nvSpPr>
        <p:spPr>
          <a:xfrm>
            <a:off x="3612377" y="3953138"/>
            <a:ext cx="867028" cy="98139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284D9C2F-05A4-4F52-9E5A-2386B4ABEEC5}"/>
              </a:ext>
            </a:extLst>
          </p:cNvPr>
          <p:cNvSpPr/>
          <p:nvPr/>
        </p:nvSpPr>
        <p:spPr>
          <a:xfrm>
            <a:off x="6371135" y="3953138"/>
            <a:ext cx="867028" cy="98139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Прямоугольник: скругленные углы 34">
            <a:extLst>
              <a:ext uri="{FF2B5EF4-FFF2-40B4-BE49-F238E27FC236}">
                <a16:creationId xmlns:a16="http://schemas.microsoft.com/office/drawing/2014/main" id="{6DF86F16-4A09-4704-B34B-23C87573F05A}"/>
              </a:ext>
            </a:extLst>
          </p:cNvPr>
          <p:cNvSpPr/>
          <p:nvPr/>
        </p:nvSpPr>
        <p:spPr>
          <a:xfrm>
            <a:off x="9216493" y="3943978"/>
            <a:ext cx="867028" cy="98139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EE4AC813-A5C4-46FF-8DA7-7239416048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299" y="241663"/>
                <a:ext cx="10869771" cy="70173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Результаты: ап</a:t>
                </a:r>
                <a:r>
                  <a:rPr kumimoji="0" lang="ru-RU" sz="4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проксимация</a:t>
                </a: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l-GR" sz="4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99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𝜟</m:t>
                    </m:r>
                    <m:sSub>
                      <m:sSubPr>
                        <m:ctrlPr>
                          <a:rPr kumimoji="0" lang="el-GR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𝑻</m:t>
                        </m:r>
                      </m:e>
                      <m:sub>
                        <m:r>
                          <a:rPr kumimoji="0" lang="en-US" sz="44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9966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𝑼𝑹𝑩</m:t>
                        </m:r>
                      </m:sub>
                    </m:sSub>
                  </m:oMath>
                </a14:m>
                <a:endParaRPr kumimoji="0" lang="en-RU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id="{EE4AC813-A5C4-46FF-8DA7-723941604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99" y="241663"/>
                <a:ext cx="10869771" cy="701731"/>
              </a:xfrm>
              <a:prstGeom prst="rect">
                <a:avLst/>
              </a:prstGeom>
              <a:blipFill>
                <a:blip r:embed="rId4"/>
                <a:stretch>
                  <a:fillRect l="-2299" t="-27826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479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0402CB8-76FF-4B8E-9F81-815A67E22E5E}"/>
              </a:ext>
            </a:extLst>
          </p:cNvPr>
          <p:cNvSpPr/>
          <p:nvPr/>
        </p:nvSpPr>
        <p:spPr>
          <a:xfrm>
            <a:off x="587375" y="1743042"/>
            <a:ext cx="11440886" cy="4638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Средняя аномалия температуры за лето 2010 г.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A630A1F-2170-4729-978C-D6C59647C7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"/>
          <a:stretch/>
        </p:blipFill>
        <p:spPr>
          <a:xfrm>
            <a:off x="658367" y="2187388"/>
            <a:ext cx="11358000" cy="4190940"/>
          </a:xfrm>
          <a:prstGeom prst="rect">
            <a:avLst/>
          </a:prstGeom>
        </p:spPr>
      </p:pic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ECDBFADC-0A20-4208-B593-6F741B419D6B}"/>
              </a:ext>
            </a:extLst>
          </p:cNvPr>
          <p:cNvSpPr/>
          <p:nvPr/>
        </p:nvSpPr>
        <p:spPr>
          <a:xfrm>
            <a:off x="2039815" y="2827000"/>
            <a:ext cx="688312" cy="62767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96E2045-B51E-4AD5-887A-6413AD17936B}"/>
              </a:ext>
            </a:extLst>
          </p:cNvPr>
          <p:cNvSpPr/>
          <p:nvPr/>
        </p:nvSpPr>
        <p:spPr>
          <a:xfrm>
            <a:off x="4819858" y="2827000"/>
            <a:ext cx="688312" cy="62767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41577438-213D-4025-8E28-33D56037EB5E}"/>
              </a:ext>
            </a:extLst>
          </p:cNvPr>
          <p:cNvSpPr/>
          <p:nvPr/>
        </p:nvSpPr>
        <p:spPr>
          <a:xfrm>
            <a:off x="7599901" y="2827000"/>
            <a:ext cx="688312" cy="62767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941320FC-9178-44DD-995A-CD03E8A2AAC4}"/>
              </a:ext>
            </a:extLst>
          </p:cNvPr>
          <p:cNvSpPr/>
          <p:nvPr/>
        </p:nvSpPr>
        <p:spPr>
          <a:xfrm>
            <a:off x="10396576" y="2827000"/>
            <a:ext cx="688312" cy="62767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C3112775-E8B2-4BDB-8199-EA9ADA8A59BD}"/>
              </a:ext>
            </a:extLst>
          </p:cNvPr>
          <p:cNvSpPr/>
          <p:nvPr/>
        </p:nvSpPr>
        <p:spPr>
          <a:xfrm>
            <a:off x="1808701" y="4040922"/>
            <a:ext cx="534237" cy="62767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A3A5A2DB-5879-4737-AE9B-B7DEA1FCCA23}"/>
              </a:ext>
            </a:extLst>
          </p:cNvPr>
          <p:cNvSpPr/>
          <p:nvPr/>
        </p:nvSpPr>
        <p:spPr>
          <a:xfrm>
            <a:off x="4588744" y="4040922"/>
            <a:ext cx="534237" cy="62767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17AE4802-D9BF-459F-845D-67B3A9C00193}"/>
              </a:ext>
            </a:extLst>
          </p:cNvPr>
          <p:cNvSpPr/>
          <p:nvPr/>
        </p:nvSpPr>
        <p:spPr>
          <a:xfrm>
            <a:off x="7368787" y="4040922"/>
            <a:ext cx="534237" cy="62767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5DE07012-F6B0-446E-9A60-1FE7C400CD2B}"/>
              </a:ext>
            </a:extLst>
          </p:cNvPr>
          <p:cNvSpPr/>
          <p:nvPr/>
        </p:nvSpPr>
        <p:spPr>
          <a:xfrm>
            <a:off x="10165462" y="4040922"/>
            <a:ext cx="534237" cy="627672"/>
          </a:xfrm>
          <a:prstGeom prst="roundRect">
            <a:avLst/>
          </a:prstGeom>
          <a:noFill/>
          <a:ln w="28575">
            <a:solidFill>
              <a:srgbClr val="00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A95E4B-4CE7-49D3-BE84-656EDF959C8F}"/>
              </a:ext>
            </a:extLst>
          </p:cNvPr>
          <p:cNvSpPr txBox="1"/>
          <p:nvPr/>
        </p:nvSpPr>
        <p:spPr>
          <a:xfrm>
            <a:off x="907064" y="2459611"/>
            <a:ext cx="24018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COSMO (ground truth)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CEB78D61-DD86-4AD6-9F6E-49B544FED7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299" y="241663"/>
                <a:ext cx="10869771" cy="701731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defRPr/>
                </a:pPr>
                <a:r>
                  <a:rPr kumimoji="0" lang="ru-RU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Результаты: ап</a:t>
                </a:r>
                <a:r>
                  <a:rPr kumimoji="0" lang="ru-RU" sz="4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проксимация</a:t>
                </a: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Helvetica" pitchFamily="2" charset="0"/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l-GR" b="1" i="1">
                        <a:solidFill>
                          <a:srgbClr val="92D05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</a:rPr>
                      <m:t>𝜟</m:t>
                    </m:r>
                    <m:sSub>
                      <m:sSubPr>
                        <m:ctrlPr>
                          <a:rPr lang="el-GR" b="1" i="1">
                            <a:solidFill>
                              <a:srgbClr val="92D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92D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b="1" i="1">
                            <a:solidFill>
                              <a:srgbClr val="92D050"/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𝒏𝒐𝑼𝑹𝑩</m:t>
                        </m:r>
                      </m:sub>
                    </m:sSub>
                  </m:oMath>
                </a14:m>
                <a:endParaRPr kumimoji="0" lang="en-RU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itchFamily="2" charset="0"/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28" name="Title 1">
                <a:extLst>
                  <a:ext uri="{FF2B5EF4-FFF2-40B4-BE49-F238E27FC236}">
                    <a16:creationId xmlns:a16="http://schemas.microsoft.com/office/drawing/2014/main" id="{CEB78D61-DD86-4AD6-9F6E-49B544FED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99" y="241663"/>
                <a:ext cx="10869771" cy="701731"/>
              </a:xfrm>
              <a:prstGeom prst="rect">
                <a:avLst/>
              </a:prstGeom>
              <a:blipFill>
                <a:blip r:embed="rId4"/>
                <a:stretch>
                  <a:fillRect l="-2299" t="-27826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497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5A8889F-97CD-4C3E-8C46-8C3937752DD9}"/>
              </a:ext>
            </a:extLst>
          </p:cNvPr>
          <p:cNvGrpSpPr>
            <a:grpSpLocks noChangeAspect="1"/>
          </p:cNvGrpSpPr>
          <p:nvPr/>
        </p:nvGrpSpPr>
        <p:grpSpPr>
          <a:xfrm>
            <a:off x="1865893" y="1089050"/>
            <a:ext cx="8298175" cy="5097618"/>
            <a:chOff x="670259" y="1836434"/>
            <a:chExt cx="6713221" cy="4123971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712D3CE2-E410-4EE8-867E-658C600F2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437"/>
            <a:stretch/>
          </p:blipFill>
          <p:spPr>
            <a:xfrm>
              <a:off x="670260" y="3911458"/>
              <a:ext cx="6713220" cy="2048947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4FA55AFE-394A-4AD1-8ECA-4E0AB068C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5029" b="12300"/>
            <a:stretch/>
          </p:blipFill>
          <p:spPr>
            <a:xfrm>
              <a:off x="670259" y="1836434"/>
              <a:ext cx="6713221" cy="2075025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367161-0314-4D83-8E8B-D9F856024C7E}"/>
                </a:ext>
              </a:extLst>
            </p:cNvPr>
            <p:cNvSpPr txBox="1"/>
            <p:nvPr/>
          </p:nvSpPr>
          <p:spPr>
            <a:xfrm>
              <a:off x="1084528" y="1850133"/>
              <a:ext cx="1788349" cy="2829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SF_loc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↓ 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EE5956-0371-42E7-9D77-FF26FB25D607}"/>
                </a:ext>
              </a:extLst>
            </p:cNvPr>
            <p:cNvSpPr txBox="1"/>
            <p:nvPr/>
          </p:nvSpPr>
          <p:spPr>
            <a:xfrm>
              <a:off x="3040598" y="1850133"/>
              <a:ext cx="1788349" cy="2829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SF_dif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↓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8EB14B-D7EE-4714-B58E-D631035602E2}"/>
                </a:ext>
              </a:extLst>
            </p:cNvPr>
            <p:cNvSpPr txBox="1"/>
            <p:nvPr/>
          </p:nvSpPr>
          <p:spPr>
            <a:xfrm>
              <a:off x="4996668" y="1850133"/>
              <a:ext cx="1788349" cy="2829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SF_adv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↓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Стрелка: вправо 18">
                <a:extLst>
                  <a:ext uri="{FF2B5EF4-FFF2-40B4-BE49-F238E27FC236}">
                    <a16:creationId xmlns:a16="http://schemas.microsoft.com/office/drawing/2014/main" id="{DDEE2DA2-C45E-4000-8CFF-0FC44F09DC1B}"/>
                  </a:ext>
                </a:extLst>
              </p:cNvPr>
              <p:cNvSpPr/>
              <p:nvPr/>
            </p:nvSpPr>
            <p:spPr>
              <a:xfrm>
                <a:off x="766762" y="2133768"/>
                <a:ext cx="1099130" cy="711200"/>
              </a:xfrm>
              <a:prstGeom prst="rightArrow">
                <a:avLst/>
              </a:prstGeom>
              <a:solidFill>
                <a:srgbClr val="FF9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l-G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l-GR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𝑼𝑹𝑩</m:t>
                          </m:r>
                        </m:sub>
                      </m:sSub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Стрелка: вправо 18">
                <a:extLst>
                  <a:ext uri="{FF2B5EF4-FFF2-40B4-BE49-F238E27FC236}">
                    <a16:creationId xmlns:a16="http://schemas.microsoft.com/office/drawing/2014/main" id="{DDEE2DA2-C45E-4000-8CFF-0FC44F09D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2" y="2133768"/>
                <a:ext cx="1099130" cy="711200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Стрелка: вправо 54">
                <a:extLst>
                  <a:ext uri="{FF2B5EF4-FFF2-40B4-BE49-F238E27FC236}">
                    <a16:creationId xmlns:a16="http://schemas.microsoft.com/office/drawing/2014/main" id="{82A198D3-0C93-4114-9278-F0DA7F6CA02F}"/>
                  </a:ext>
                </a:extLst>
              </p:cNvPr>
              <p:cNvSpPr/>
              <p:nvPr/>
            </p:nvSpPr>
            <p:spPr>
              <a:xfrm>
                <a:off x="766761" y="4318168"/>
                <a:ext cx="1099131" cy="711200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l-G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l-G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𝒏𝒐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𝑼𝑹𝑩</m:t>
                          </m:r>
                        </m:sub>
                      </m:sSub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Стрелка: вправо 54">
                <a:extLst>
                  <a:ext uri="{FF2B5EF4-FFF2-40B4-BE49-F238E27FC236}">
                    <a16:creationId xmlns:a16="http://schemas.microsoft.com/office/drawing/2014/main" id="{82A198D3-0C93-4114-9278-F0DA7F6CA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1" y="4318168"/>
                <a:ext cx="1099131" cy="711200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9CB047D5-6AA7-4E13-BA09-5D4D13A102D2}"/>
              </a:ext>
            </a:extLst>
          </p:cNvPr>
          <p:cNvSpPr/>
          <p:nvPr/>
        </p:nvSpPr>
        <p:spPr>
          <a:xfrm>
            <a:off x="10285940" y="2133768"/>
            <a:ext cx="1787603" cy="1903817"/>
          </a:xfrm>
          <a:prstGeom prst="rect">
            <a:avLst/>
          </a:prstGeom>
          <a:solidFill>
            <a:srgbClr val="1E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Сравнение для всех точек по пространству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всех сроков по времени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(38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×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значений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B918958-E871-488E-B206-14857C6B4501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Результаты: метрики качества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67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1CEBED-397E-4C01-A640-35721AE94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72"/>
          <a:stretch/>
        </p:blipFill>
        <p:spPr>
          <a:xfrm>
            <a:off x="1865892" y="3647230"/>
            <a:ext cx="8298175" cy="256492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507E64-B5BF-42D9-ACF3-CFCBC55DB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5556" b="12828"/>
          <a:stretch/>
        </p:blipFill>
        <p:spPr>
          <a:xfrm>
            <a:off x="1865891" y="1095728"/>
            <a:ext cx="8298175" cy="256492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C5A8889F-97CD-4C3E-8C46-8C3937752DD9}"/>
              </a:ext>
            </a:extLst>
          </p:cNvPr>
          <p:cNvGrpSpPr>
            <a:grpSpLocks noChangeAspect="1"/>
          </p:cNvGrpSpPr>
          <p:nvPr/>
        </p:nvGrpSpPr>
        <p:grpSpPr>
          <a:xfrm>
            <a:off x="2377969" y="1130366"/>
            <a:ext cx="7046343" cy="349702"/>
            <a:chOff x="1084528" y="1850133"/>
            <a:chExt cx="5700489" cy="28290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F367161-0314-4D83-8E8B-D9F856024C7E}"/>
                </a:ext>
              </a:extLst>
            </p:cNvPr>
            <p:cNvSpPr txBox="1"/>
            <p:nvPr/>
          </p:nvSpPr>
          <p:spPr>
            <a:xfrm>
              <a:off x="1084528" y="1850133"/>
              <a:ext cx="1788349" cy="2829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SF_loc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↓ 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2EE5956-0371-42E7-9D77-FF26FB25D607}"/>
                </a:ext>
              </a:extLst>
            </p:cNvPr>
            <p:cNvSpPr txBox="1"/>
            <p:nvPr/>
          </p:nvSpPr>
          <p:spPr>
            <a:xfrm>
              <a:off x="3040598" y="1850133"/>
              <a:ext cx="1788349" cy="2829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SF_dif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↓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8EB14B-D7EE-4714-B58E-D631035602E2}"/>
                </a:ext>
              </a:extLst>
            </p:cNvPr>
            <p:cNvSpPr txBox="1"/>
            <p:nvPr/>
          </p:nvSpPr>
          <p:spPr>
            <a:xfrm>
              <a:off x="4996668" y="1850133"/>
              <a:ext cx="1788349" cy="28290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36000" b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SF_adv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↓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Стрелка: вправо 18">
                <a:extLst>
                  <a:ext uri="{FF2B5EF4-FFF2-40B4-BE49-F238E27FC236}">
                    <a16:creationId xmlns:a16="http://schemas.microsoft.com/office/drawing/2014/main" id="{DDEE2DA2-C45E-4000-8CFF-0FC44F09DC1B}"/>
                  </a:ext>
                </a:extLst>
              </p:cNvPr>
              <p:cNvSpPr/>
              <p:nvPr/>
            </p:nvSpPr>
            <p:spPr>
              <a:xfrm>
                <a:off x="766762" y="2158152"/>
                <a:ext cx="1099130" cy="711200"/>
              </a:xfrm>
              <a:prstGeom prst="rightArrow">
                <a:avLst/>
              </a:prstGeom>
              <a:solidFill>
                <a:srgbClr val="FF99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l-G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l-GR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𝑼𝑹𝑩</m:t>
                          </m:r>
                        </m:sub>
                      </m:sSub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Стрелка: вправо 18">
                <a:extLst>
                  <a:ext uri="{FF2B5EF4-FFF2-40B4-BE49-F238E27FC236}">
                    <a16:creationId xmlns:a16="http://schemas.microsoft.com/office/drawing/2014/main" id="{DDEE2DA2-C45E-4000-8CFF-0FC44F09D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2" y="2158152"/>
                <a:ext cx="1099130" cy="711200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Стрелка: вправо 54">
                <a:extLst>
                  <a:ext uri="{FF2B5EF4-FFF2-40B4-BE49-F238E27FC236}">
                    <a16:creationId xmlns:a16="http://schemas.microsoft.com/office/drawing/2014/main" id="{82A198D3-0C93-4114-9278-F0DA7F6CA02F}"/>
                  </a:ext>
                </a:extLst>
              </p:cNvPr>
              <p:cNvSpPr/>
              <p:nvPr/>
            </p:nvSpPr>
            <p:spPr>
              <a:xfrm>
                <a:off x="766761" y="4342552"/>
                <a:ext cx="1099131" cy="711200"/>
              </a:xfrm>
              <a:prstGeom prst="rightArrow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l-G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l-GR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Δ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𝑻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𝒏𝒐</m:t>
                          </m:r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𝑼𝑹𝑩</m:t>
                          </m:r>
                        </m:sub>
                      </m:sSub>
                    </m:oMath>
                  </m:oMathPara>
                </a14:m>
                <a:endPara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5" name="Стрелка: вправо 54">
                <a:extLst>
                  <a:ext uri="{FF2B5EF4-FFF2-40B4-BE49-F238E27FC236}">
                    <a16:creationId xmlns:a16="http://schemas.microsoft.com/office/drawing/2014/main" id="{82A198D3-0C93-4114-9278-F0DA7F6CA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61" y="4342552"/>
                <a:ext cx="1099131" cy="711200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0F22D828-CA9D-40C7-8360-8BA40A1CA104}"/>
              </a:ext>
            </a:extLst>
          </p:cNvPr>
          <p:cNvSpPr/>
          <p:nvPr/>
        </p:nvSpPr>
        <p:spPr>
          <a:xfrm>
            <a:off x="10285940" y="2158152"/>
            <a:ext cx="1787603" cy="1903817"/>
          </a:xfrm>
          <a:prstGeom prst="rect">
            <a:avLst/>
          </a:prstGeom>
          <a:solidFill>
            <a:srgbClr val="1E1E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Сравнение для всех точек по пространству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ночных сроков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(0 – 6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МСК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6A643C6-2027-43BF-A803-330ECE8C2EC2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Результаты: метрики качества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46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3F5CB1F8-25F3-4416-87E7-57D51F57E4D3}"/>
              </a:ext>
            </a:extLst>
          </p:cNvPr>
          <p:cNvGrpSpPr>
            <a:grpSpLocks noChangeAspect="1"/>
          </p:cNvGrpSpPr>
          <p:nvPr/>
        </p:nvGrpSpPr>
        <p:grpSpPr>
          <a:xfrm>
            <a:off x="3000144" y="2099564"/>
            <a:ext cx="9009067" cy="4219529"/>
            <a:chOff x="2717396" y="2450753"/>
            <a:chExt cx="9198597" cy="4308298"/>
          </a:xfrm>
        </p:grpSpPr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26CC8DCA-8E8B-40B3-8566-BF32671666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115" b="-1788"/>
            <a:stretch/>
          </p:blipFill>
          <p:spPr>
            <a:xfrm>
              <a:off x="2717396" y="2450754"/>
              <a:ext cx="9198597" cy="4308297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4A612B9F-03CD-4CBC-96E7-7E3576E07230}"/>
                </a:ext>
              </a:extLst>
            </p:cNvPr>
            <p:cNvSpPr/>
            <p:nvPr/>
          </p:nvSpPr>
          <p:spPr>
            <a:xfrm>
              <a:off x="7147659" y="2532133"/>
              <a:ext cx="152977" cy="46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cxnSp>
          <p:nvCxnSpPr>
            <p:cNvPr id="31" name="Соединитель: уступ 30">
              <a:extLst>
                <a:ext uri="{FF2B5EF4-FFF2-40B4-BE49-F238E27FC236}">
                  <a16:creationId xmlns:a16="http://schemas.microsoft.com/office/drawing/2014/main" id="{5EDE2828-15A9-44AC-AAEA-111736086373}"/>
                </a:ext>
              </a:extLst>
            </p:cNvPr>
            <p:cNvCxnSpPr>
              <a:cxnSpLocks/>
              <a:stCxn id="35" idx="0"/>
              <a:endCxn id="34" idx="0"/>
            </p:cNvCxnSpPr>
            <p:nvPr/>
          </p:nvCxnSpPr>
          <p:spPr>
            <a:xfrm rot="5400000" flipH="1" flipV="1">
              <a:off x="5797506" y="936955"/>
              <a:ext cx="11873" cy="3039470"/>
            </a:xfrm>
            <a:prstGeom prst="bentConnector3">
              <a:avLst>
                <a:gd name="adj1" fmla="val 2065944"/>
              </a:avLst>
            </a:prstGeom>
            <a:ln w="3810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24AB9D8F-5393-44D9-A8B7-71CDDB2BA252}"/>
                </a:ext>
              </a:extLst>
            </p:cNvPr>
            <p:cNvSpPr/>
            <p:nvPr/>
          </p:nvSpPr>
          <p:spPr>
            <a:xfrm>
              <a:off x="10034296" y="2532133"/>
              <a:ext cx="152977" cy="46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8A1D01E-35CE-496B-9855-4C080BA7D74A}"/>
                    </a:ext>
                  </a:extLst>
                </p:cNvPr>
                <p:cNvSpPr txBox="1"/>
                <p:nvPr/>
              </p:nvSpPr>
              <p:spPr>
                <a:xfrm>
                  <a:off x="8759511" y="2450754"/>
                  <a:ext cx="3156482" cy="34567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𝑀𝐿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𝑐𝑜𝑎𝑟𝑠𝑒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l-GR" sz="16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60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sz="1600" b="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𝑛𝑜𝑈𝑅𝐵</m:t>
                          </m:r>
                        </m:sub>
                      </m:sSub>
                    </m:oMath>
                  </a14:m>
                  <a:r>
                    <a:rPr lang="en-US" sz="1600" dirty="0"/>
                    <a:t> </a:t>
                  </a:r>
                  <a14:m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𝑈𝑅𝐵</m:t>
                          </m:r>
                        </m:sub>
                      </m:sSub>
                    </m:oMath>
                  </a14:m>
                  <a:endParaRPr lang="ru-RU" sz="16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3A2CA2F-6A35-4F26-8412-3BAF8EBE6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9511" y="2450754"/>
                  <a:ext cx="3156482" cy="3456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B993287-EEBB-4285-A357-74814D70ACC6}"/>
                    </a:ext>
                  </a:extLst>
                </p:cNvPr>
                <p:cNvSpPr txBox="1"/>
                <p:nvPr/>
              </p:nvSpPr>
              <p:spPr>
                <a:xfrm>
                  <a:off x="6265885" y="2450754"/>
                  <a:ext cx="2114585" cy="34567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𝐶𝑂𝑆𝑀𝑂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a14:m>
                  <a:r>
                    <a:rPr lang="en-US" sz="1600" dirty="0"/>
                    <a:t>(Ground truth)</a:t>
                  </a:r>
                  <a:endParaRPr lang="ru-RU" sz="16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18055DA-42A3-459B-A178-C25B3F3AF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885" y="2450754"/>
                  <a:ext cx="2114585" cy="345676"/>
                </a:xfrm>
                <a:prstGeom prst="rect">
                  <a:avLst/>
                </a:prstGeom>
                <a:blipFill>
                  <a:blip r:embed="rId10"/>
                  <a:stretch>
                    <a:fillRect t="-5357" r="-294" b="-21429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B8E7762-8889-473D-BA87-7FD32B72CA6B}"/>
                    </a:ext>
                  </a:extLst>
                </p:cNvPr>
                <p:cNvSpPr txBox="1"/>
                <p:nvPr/>
              </p:nvSpPr>
              <p:spPr>
                <a:xfrm>
                  <a:off x="2824831" y="2462627"/>
                  <a:ext cx="291775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𝑐𝑜𝑎𝑟𝑠𝑒</m:t>
                            </m:r>
                          </m:sub>
                        </m:sSub>
                      </m:oMath>
                    </m:oMathPara>
                  </a14:m>
                  <a:endParaRPr lang="ru-RU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4805B6E-79C5-4954-AD6D-38BBBD2485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831" y="2462627"/>
                  <a:ext cx="2917754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Соединитель: уступ 35">
              <a:extLst>
                <a:ext uri="{FF2B5EF4-FFF2-40B4-BE49-F238E27FC236}">
                  <a16:creationId xmlns:a16="http://schemas.microsoft.com/office/drawing/2014/main" id="{DF1A44F2-2F6B-4EA9-ABD0-5703630E1C24}"/>
                </a:ext>
              </a:extLst>
            </p:cNvPr>
            <p:cNvCxnSpPr>
              <a:cxnSpLocks/>
              <a:stCxn id="35" idx="0"/>
              <a:endCxn id="33" idx="0"/>
            </p:cNvCxnSpPr>
            <p:nvPr/>
          </p:nvCxnSpPr>
          <p:spPr>
            <a:xfrm rot="5400000" flipH="1" flipV="1">
              <a:off x="7304794" y="-570332"/>
              <a:ext cx="11873" cy="6054045"/>
            </a:xfrm>
            <a:prstGeom prst="bentConnector3">
              <a:avLst>
                <a:gd name="adj1" fmla="val 7250851"/>
              </a:avLst>
            </a:prstGeom>
            <a:ln w="38100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2911F5AE-3245-4599-AA1E-DA1D8328DAB8}"/>
              </a:ext>
            </a:extLst>
          </p:cNvPr>
          <p:cNvSpPr txBox="1"/>
          <p:nvPr/>
        </p:nvSpPr>
        <p:spPr>
          <a:xfrm>
            <a:off x="506162" y="1994392"/>
            <a:ext cx="2428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«Тропическая ночь»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накануне самого жаркого дня в истории Москвы, 29.07.2010</a:t>
            </a:r>
          </a:p>
        </p:txBody>
      </p:sp>
      <p:pic>
        <p:nvPicPr>
          <p:cNvPr id="40" name="Picture 8" descr="Смог в Москве: повторится ли аномалия 2010 года - Рамблер/новости">
            <a:extLst>
              <a:ext uri="{FF2B5EF4-FFF2-40B4-BE49-F238E27FC236}">
                <a16:creationId xmlns:a16="http://schemas.microsoft.com/office/drawing/2014/main" id="{B6CA2344-D7A3-45DF-AC6C-C8E7E469C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0" y="3194721"/>
            <a:ext cx="2283817" cy="228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9 808 рез. по запросу «Суперкомпьютер» — изображения, стоковые фотографии,  трехмерные объекты и векторная графика | Shutterstock">
            <a:extLst>
              <a:ext uri="{FF2B5EF4-FFF2-40B4-BE49-F238E27FC236}">
                <a16:creationId xmlns:a16="http://schemas.microsoft.com/office/drawing/2014/main" id="{28892EC7-F19F-4527-A0BA-E52CB3DB0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8" r="52262" b="18883"/>
          <a:stretch/>
        </p:blipFill>
        <p:spPr bwMode="auto">
          <a:xfrm>
            <a:off x="4899410" y="1359775"/>
            <a:ext cx="926955" cy="68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CD983D56-E3B7-43FB-AE15-0936E7E8D60E}"/>
              </a:ext>
            </a:extLst>
          </p:cNvPr>
          <p:cNvGrpSpPr>
            <a:grpSpLocks noChangeAspect="1"/>
          </p:cNvGrpSpPr>
          <p:nvPr/>
        </p:nvGrpSpPr>
        <p:grpSpPr>
          <a:xfrm>
            <a:off x="7947023" y="1136451"/>
            <a:ext cx="1827813" cy="731743"/>
            <a:chOff x="5804125" y="1635486"/>
            <a:chExt cx="1542202" cy="617402"/>
          </a:xfrm>
        </p:grpSpPr>
        <p:pic>
          <p:nvPicPr>
            <p:cNvPr id="44" name="Picture 4" descr="Laptop Icon&quot; Images – Browse 2,317 Stock Photos, Vectors, and Video | Adobe  Stock">
              <a:extLst>
                <a:ext uri="{FF2B5EF4-FFF2-40B4-BE49-F238E27FC236}">
                  <a16:creationId xmlns:a16="http://schemas.microsoft.com/office/drawing/2014/main" id="{AEB33D62-8A0E-4C67-B294-7C3CF7949F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40" b="18339"/>
            <a:stretch/>
          </p:blipFill>
          <p:spPr bwMode="auto">
            <a:xfrm>
              <a:off x="5804125" y="1635486"/>
              <a:ext cx="965888" cy="617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Pin on 图标">
              <a:extLst>
                <a:ext uri="{FF2B5EF4-FFF2-40B4-BE49-F238E27FC236}">
                  <a16:creationId xmlns:a16="http://schemas.microsoft.com/office/drawing/2014/main" id="{5739CEF4-0308-4977-98CF-9CD0C5A9C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8925" y="1635486"/>
              <a:ext cx="617402" cy="617402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47" name="Picture 4" descr="Atmospheric Dynamics Modeling Group – CoE WordPress Sites site">
            <a:extLst>
              <a:ext uri="{FF2B5EF4-FFF2-40B4-BE49-F238E27FC236}">
                <a16:creationId xmlns:a16="http://schemas.microsoft.com/office/drawing/2014/main" id="{100A9B98-C03A-4284-8B1E-5B69C6D80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19" y="1359774"/>
            <a:ext cx="962644" cy="68347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F1DE0A80-F787-4406-9231-CC2B940A13A2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b="1" dirty="0">
                <a:solidFill>
                  <a:prstClr val="white"/>
                </a:solidFill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Результаты: модель даунскейлинга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00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7C21-33CF-BB16-F0A8-3BCDA486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371" y="1800393"/>
            <a:ext cx="5291371" cy="1421928"/>
          </a:xfr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Искусственный интеллект </a:t>
            </a:r>
            <a:br>
              <a:rPr lang="en-US" sz="24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для анализа и прогноза интенсивных осадков </a:t>
            </a:r>
            <a:br>
              <a:rPr lang="en-US" sz="24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</a:br>
            <a:r>
              <a:rPr lang="ru-RU" sz="2400" b="1" dirty="0">
                <a:solidFill>
                  <a:schemeClr val="bg1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cs typeface="Helvetica" panose="020B0604020202020204" pitchFamily="34" charset="0"/>
              </a:rPr>
              <a:t>в Московском регионе</a:t>
            </a:r>
            <a:endParaRPr lang="en-RU" sz="3600" b="1" dirty="0">
              <a:solidFill>
                <a:schemeClr val="bg1"/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0E1E1D-44B2-5959-80E9-6C7368D1C0D0}"/>
              </a:ext>
            </a:extLst>
          </p:cNvPr>
          <p:cNvSpPr txBox="1">
            <a:spLocks/>
          </p:cNvSpPr>
          <p:nvPr/>
        </p:nvSpPr>
        <p:spPr>
          <a:xfrm>
            <a:off x="719371" y="3828436"/>
            <a:ext cx="2405063" cy="44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Ярынич Юлия</a:t>
            </a:r>
            <a:endParaRPr kumimoji="0" lang="en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ED048D9-832F-4013-9E4E-AA5EAE0CC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77" y="503860"/>
            <a:ext cx="5426387" cy="5813986"/>
          </a:xfrm>
          <a:prstGeom prst="roundRect">
            <a:avLst>
              <a:gd name="adj" fmla="val 402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2D489D0-C173-99A7-130D-825E9C7ABFA8}"/>
              </a:ext>
            </a:extLst>
          </p:cNvPr>
          <p:cNvSpPr/>
          <p:nvPr/>
        </p:nvSpPr>
        <p:spPr>
          <a:xfrm>
            <a:off x="550135" y="503861"/>
            <a:ext cx="11091731" cy="5850279"/>
          </a:xfrm>
          <a:prstGeom prst="roundRect">
            <a:avLst>
              <a:gd name="adj" fmla="val 3271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62C69-8FBA-4D88-8FE1-2C5EAF3110FA}"/>
              </a:ext>
            </a:extLst>
          </p:cNvPr>
          <p:cNvSpPr txBox="1"/>
          <p:nvPr/>
        </p:nvSpPr>
        <p:spPr>
          <a:xfrm>
            <a:off x="719371" y="5228714"/>
            <a:ext cx="5204723" cy="784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Научный руководитель: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Степаненко В.М., </a:t>
            </a: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д.ф-м.н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Научные консультанты: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 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Варенцов М.И., </a:t>
            </a:r>
            <a:r>
              <a:rPr kumimoji="0" lang="ru-RU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к.г.н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.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	 	      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	    Криницкий М.А., к.т.н.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CA0F04-6F9E-4EED-81E7-6741F1ABC6E0}"/>
              </a:ext>
            </a:extLst>
          </p:cNvPr>
          <p:cNvSpPr txBox="1"/>
          <p:nvPr/>
        </p:nvSpPr>
        <p:spPr>
          <a:xfrm>
            <a:off x="719371" y="4346477"/>
            <a:ext cx="549610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МГУ имени М.В. Ломоносова,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Научно-исследовательский вычислительный центр (сотрудник)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Кафедра метеорологии и климатологии географического факультета (аспирант)</a:t>
            </a:r>
            <a:endParaRPr kumimoji="0" lang="ru-RU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BF8FA3-348E-4236-B721-8BCBEB0C99F2}"/>
              </a:ext>
            </a:extLst>
          </p:cNvPr>
          <p:cNvSpPr txBox="1"/>
          <p:nvPr/>
        </p:nvSpPr>
        <p:spPr>
          <a:xfrm>
            <a:off x="1709289" y="3234679"/>
            <a:ext cx="3299185" cy="285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5F7DAD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Отчет по итогам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5F7DAD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II </a:t>
            </a: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5F7DAD"/>
                </a:solidFill>
                <a:effectLst/>
                <a:uLnTx/>
                <a:uFillTx/>
                <a:latin typeface="Helvetica" pitchFamily="2" charset="0"/>
                <a:ea typeface="+mn-ea"/>
                <a:cs typeface="Arial" panose="020B0604020202020204" pitchFamily="34" charset="0"/>
              </a:rPr>
              <a:t>года</a:t>
            </a:r>
            <a:endParaRPr kumimoji="0" lang="en-RU" sz="1050" b="0" i="0" u="none" strike="noStrike" kern="1200" cap="none" spc="0" normalizeH="0" baseline="0" noProof="0" dirty="0">
              <a:ln>
                <a:noFill/>
              </a:ln>
              <a:solidFill>
                <a:srgbClr val="5F7DAD"/>
              </a:solidFill>
              <a:effectLst/>
              <a:uLnTx/>
              <a:uFillTx/>
              <a:latin typeface="Helvetica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" name="Google Shape;176;p2">
            <a:extLst>
              <a:ext uri="{FF2B5EF4-FFF2-40B4-BE49-F238E27FC236}">
                <a16:creationId xmlns:a16="http://schemas.microsoft.com/office/drawing/2014/main" id="{697E83E0-F339-4462-9F18-D4E6589F467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4973" y="797421"/>
            <a:ext cx="1814286" cy="79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79;p2">
            <a:extLst>
              <a:ext uri="{FF2B5EF4-FFF2-40B4-BE49-F238E27FC236}">
                <a16:creationId xmlns:a16="http://schemas.microsoft.com/office/drawing/2014/main" id="{2EDB2729-5B79-49BA-B357-5FFEEC0AA76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75589" y="865099"/>
            <a:ext cx="667333" cy="658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4328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F97166A0-C9AE-48E4-B626-C77E87CDFD86}"/>
              </a:ext>
            </a:extLst>
          </p:cNvPr>
          <p:cNvSpPr txBox="1">
            <a:spLocks/>
          </p:cNvSpPr>
          <p:nvPr/>
        </p:nvSpPr>
        <p:spPr>
          <a:xfrm>
            <a:off x="1" y="459232"/>
            <a:ext cx="12191999" cy="327337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end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ndara" panose="020E05020303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62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5BB0-6AE6-8AA5-E7E6-6078F3F987A1}"/>
              </a:ext>
            </a:extLst>
          </p:cNvPr>
          <p:cNvSpPr txBox="1">
            <a:spLocks/>
          </p:cNvSpPr>
          <p:nvPr/>
        </p:nvSpPr>
        <p:spPr>
          <a:xfrm>
            <a:off x="590440" y="782281"/>
            <a:ext cx="8307375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ИИ в метеорологии  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4859EDDB-DAFE-470E-9FC5-0C98602479E4}"/>
              </a:ext>
            </a:extLst>
          </p:cNvPr>
          <p:cNvGrpSpPr>
            <a:grpSpLocks noChangeAspect="1"/>
          </p:cNvGrpSpPr>
          <p:nvPr/>
        </p:nvGrpSpPr>
        <p:grpSpPr>
          <a:xfrm>
            <a:off x="6965981" y="1629870"/>
            <a:ext cx="5088671" cy="3782008"/>
            <a:chOff x="6136792" y="1864744"/>
            <a:chExt cx="5796552" cy="4308121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C262518E-8923-4472-BF9C-7CB090C6EE4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62882" y="2274654"/>
              <a:ext cx="5740400" cy="3898211"/>
              <a:chOff x="5802849" y="2448977"/>
              <a:chExt cx="5812953" cy="3947481"/>
            </a:xfrm>
          </p:grpSpPr>
          <p:grpSp>
            <p:nvGrpSpPr>
              <p:cNvPr id="17" name="Группа 16">
                <a:extLst>
                  <a:ext uri="{FF2B5EF4-FFF2-40B4-BE49-F238E27FC236}">
                    <a16:creationId xmlns:a16="http://schemas.microsoft.com/office/drawing/2014/main" id="{F8EAB7EB-E81D-4D8C-8F06-38200CFB52D6}"/>
                  </a:ext>
                </a:extLst>
              </p:cNvPr>
              <p:cNvGrpSpPr/>
              <p:nvPr/>
            </p:nvGrpSpPr>
            <p:grpSpPr>
              <a:xfrm>
                <a:off x="5802849" y="2448977"/>
                <a:ext cx="5812953" cy="3946586"/>
                <a:chOff x="5802849" y="2448977"/>
                <a:chExt cx="5812953" cy="3946586"/>
              </a:xfrm>
            </p:grpSpPr>
            <p:pic>
              <p:nvPicPr>
                <p:cNvPr id="11" name="Рисунок 10">
                  <a:extLst>
                    <a:ext uri="{FF2B5EF4-FFF2-40B4-BE49-F238E27FC236}">
                      <a16:creationId xmlns:a16="http://schemas.microsoft.com/office/drawing/2014/main" id="{2F0DA1A6-D09F-4E4A-8D10-3AC93AD4C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-3590" t="15345" r="1768" b="12415"/>
                <a:stretch/>
              </p:blipFill>
              <p:spPr>
                <a:xfrm>
                  <a:off x="5802849" y="2448977"/>
                  <a:ext cx="5812953" cy="3946586"/>
                </a:xfrm>
                <a:prstGeom prst="rect">
                  <a:avLst/>
                </a:prstGeom>
                <a:ln w="28575">
                  <a:solidFill>
                    <a:schemeClr val="bg1"/>
                  </a:solidFill>
                </a:ln>
              </p:spPr>
            </p:pic>
            <p:sp>
              <p:nvSpPr>
                <p:cNvPr id="15" name="Прямоугольник 14">
                  <a:extLst>
                    <a:ext uri="{FF2B5EF4-FFF2-40B4-BE49-F238E27FC236}">
                      <a16:creationId xmlns:a16="http://schemas.microsoft.com/office/drawing/2014/main" id="{7E7EB2E6-739A-4818-9837-E10892DB601E}"/>
                    </a:ext>
                  </a:extLst>
                </p:cNvPr>
                <p:cNvSpPr/>
                <p:nvPr/>
              </p:nvSpPr>
              <p:spPr>
                <a:xfrm>
                  <a:off x="5802849" y="2448977"/>
                  <a:ext cx="293151" cy="3946586"/>
                </a:xfrm>
                <a:prstGeom prst="rect">
                  <a:avLst/>
                </a:prstGeom>
                <a:solidFill>
                  <a:srgbClr val="3E5F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" name="Стрелка: вверх 11">
                  <a:extLst>
                    <a:ext uri="{FF2B5EF4-FFF2-40B4-BE49-F238E27FC236}">
                      <a16:creationId xmlns:a16="http://schemas.microsoft.com/office/drawing/2014/main" id="{FE39D1D8-45C4-4075-8E02-13C84651C6DD}"/>
                    </a:ext>
                  </a:extLst>
                </p:cNvPr>
                <p:cNvSpPr/>
                <p:nvPr/>
              </p:nvSpPr>
              <p:spPr>
                <a:xfrm>
                  <a:off x="5882480" y="2835965"/>
                  <a:ext cx="325220" cy="2895366"/>
                </a:xfrm>
                <a:prstGeom prst="upArrow">
                  <a:avLst>
                    <a:gd name="adj1" fmla="val 50000"/>
                    <a:gd name="adj2" fmla="val 53241"/>
                  </a:avLst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BEC1E57-8DDB-4F7B-9557-15B2CCF977EC}"/>
                  </a:ext>
                </a:extLst>
              </p:cNvPr>
              <p:cNvSpPr txBox="1"/>
              <p:nvPr/>
            </p:nvSpPr>
            <p:spPr>
              <a:xfrm>
                <a:off x="6240137" y="6103418"/>
                <a:ext cx="2605330" cy="293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https://content.meteoblue.com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5AFB0B8-A377-4034-8007-3D01303597B6}"/>
                </a:ext>
              </a:extLst>
            </p:cNvPr>
            <p:cNvSpPr txBox="1"/>
            <p:nvPr/>
          </p:nvSpPr>
          <p:spPr>
            <a:xfrm>
              <a:off x="6136792" y="1864744"/>
              <a:ext cx="5796552" cy="4207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>
              <a:defPPr>
                <a:defRPr lang="ru-RU"/>
              </a:defPPr>
              <a:lvl1pPr algn="ctr">
                <a:defRPr b="1"/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ИИ для даунскейлинга (детализации)</a:t>
              </a: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</a:t>
              </a: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ГМ</a:t>
              </a:r>
            </a:p>
          </p:txBody>
        </p:sp>
      </p:grp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7C5B4129-6FCC-4D8B-94CB-6F467789C945}"/>
              </a:ext>
            </a:extLst>
          </p:cNvPr>
          <p:cNvGrpSpPr>
            <a:grpSpLocks noChangeAspect="1"/>
          </p:cNvGrpSpPr>
          <p:nvPr/>
        </p:nvGrpSpPr>
        <p:grpSpPr>
          <a:xfrm>
            <a:off x="3154093" y="4170273"/>
            <a:ext cx="3650398" cy="1995155"/>
            <a:chOff x="660729" y="4406594"/>
            <a:chExt cx="5359816" cy="29294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D22F61-CB97-416D-81A8-E7FBA03F15D0}"/>
                </a:ext>
              </a:extLst>
            </p:cNvPr>
            <p:cNvSpPr txBox="1"/>
            <p:nvPr/>
          </p:nvSpPr>
          <p:spPr>
            <a:xfrm>
              <a:off x="660729" y="4406594"/>
              <a:ext cx="5359814" cy="5661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ИИ вместо ГМ?</a:t>
              </a:r>
            </a:p>
          </p:txBody>
        </p:sp>
        <p:grpSp>
          <p:nvGrpSpPr>
            <p:cNvPr id="54" name="Группа 53">
              <a:extLst>
                <a:ext uri="{FF2B5EF4-FFF2-40B4-BE49-F238E27FC236}">
                  <a16:creationId xmlns:a16="http://schemas.microsoft.com/office/drawing/2014/main" id="{A2ABC0FD-4D47-4CDD-9364-09F29DA6A2D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0729" y="4946939"/>
              <a:ext cx="5359816" cy="2389105"/>
              <a:chOff x="-955252" y="5795497"/>
              <a:chExt cx="8931416" cy="3981124"/>
            </a:xfrm>
          </p:grpSpPr>
          <p:pic>
            <p:nvPicPr>
              <p:cNvPr id="39" name="Рисунок 38">
                <a:extLst>
                  <a:ext uri="{FF2B5EF4-FFF2-40B4-BE49-F238E27FC236}">
                    <a16:creationId xmlns:a16="http://schemas.microsoft.com/office/drawing/2014/main" id="{0F8B31BA-F40F-4625-8069-D81593C086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7052" b="1"/>
              <a:stretch/>
            </p:blipFill>
            <p:spPr>
              <a:xfrm>
                <a:off x="-955252" y="5795497"/>
                <a:ext cx="8931414" cy="3981123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41" name="Рисунок 40">
                <a:extLst>
                  <a:ext uri="{FF2B5EF4-FFF2-40B4-BE49-F238E27FC236}">
                    <a16:creationId xmlns:a16="http://schemas.microsoft.com/office/drawing/2014/main" id="{51E3251D-621A-41D8-B43B-1CD6CE95A4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71631" y="8866623"/>
                <a:ext cx="3704533" cy="909998"/>
              </a:xfrm>
              <a:prstGeom prst="rect">
                <a:avLst/>
              </a:prstGeom>
            </p:spPr>
          </p:pic>
          <p:sp>
            <p:nvSpPr>
              <p:cNvPr id="42" name="Стрелка: изогнутая вниз 41">
                <a:extLst>
                  <a:ext uri="{FF2B5EF4-FFF2-40B4-BE49-F238E27FC236}">
                    <a16:creationId xmlns:a16="http://schemas.microsoft.com/office/drawing/2014/main" id="{837E203B-4477-4710-8253-4D5222130C59}"/>
                  </a:ext>
                </a:extLst>
              </p:cNvPr>
              <p:cNvSpPr/>
              <p:nvPr/>
            </p:nvSpPr>
            <p:spPr>
              <a:xfrm>
                <a:off x="2330025" y="5867386"/>
                <a:ext cx="1381370" cy="444165"/>
              </a:xfrm>
              <a:prstGeom prst="curvedDownArrow">
                <a:avLst>
                  <a:gd name="adj1" fmla="val 45964"/>
                  <a:gd name="adj2" fmla="val 103668"/>
                  <a:gd name="adj3" fmla="val 25000"/>
                </a:avLst>
              </a:prstGeom>
              <a:solidFill>
                <a:srgbClr val="E8BC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Стрелка: изогнутая вниз 58">
                <a:extLst>
                  <a:ext uri="{FF2B5EF4-FFF2-40B4-BE49-F238E27FC236}">
                    <a16:creationId xmlns:a16="http://schemas.microsoft.com/office/drawing/2014/main" id="{6808763C-A55D-4AB6-AAB8-C5ED54139D89}"/>
                  </a:ext>
                </a:extLst>
              </p:cNvPr>
              <p:cNvSpPr/>
              <p:nvPr/>
            </p:nvSpPr>
            <p:spPr>
              <a:xfrm>
                <a:off x="4009345" y="5867385"/>
                <a:ext cx="1381370" cy="444165"/>
              </a:xfrm>
              <a:prstGeom prst="curvedDownArrow">
                <a:avLst>
                  <a:gd name="adj1" fmla="val 45964"/>
                  <a:gd name="adj2" fmla="val 103668"/>
                  <a:gd name="adj3" fmla="val 25000"/>
                </a:avLst>
              </a:prstGeom>
              <a:solidFill>
                <a:srgbClr val="E8BC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5F1B4DBF-E7B5-4064-B517-1AD3AE2FD5BD}"/>
              </a:ext>
            </a:extLst>
          </p:cNvPr>
          <p:cNvGrpSpPr>
            <a:grpSpLocks noChangeAspect="1"/>
          </p:cNvGrpSpPr>
          <p:nvPr/>
        </p:nvGrpSpPr>
        <p:grpSpPr>
          <a:xfrm>
            <a:off x="3154093" y="1629870"/>
            <a:ext cx="3653486" cy="2376402"/>
            <a:chOff x="2275641" y="1631682"/>
            <a:chExt cx="3502465" cy="2278171"/>
          </a:xfrm>
        </p:grpSpPr>
        <p:grpSp>
          <p:nvGrpSpPr>
            <p:cNvPr id="56" name="Группа 55">
              <a:extLst>
                <a:ext uri="{FF2B5EF4-FFF2-40B4-BE49-F238E27FC236}">
                  <a16:creationId xmlns:a16="http://schemas.microsoft.com/office/drawing/2014/main" id="{3A67692C-5B68-4537-B8DE-3AE03DC2004C}"/>
                </a:ext>
              </a:extLst>
            </p:cNvPr>
            <p:cNvGrpSpPr/>
            <p:nvPr/>
          </p:nvGrpSpPr>
          <p:grpSpPr>
            <a:xfrm>
              <a:off x="2275641" y="1631682"/>
              <a:ext cx="3502465" cy="2278171"/>
              <a:chOff x="660729" y="1965571"/>
              <a:chExt cx="3502465" cy="2278171"/>
            </a:xfrm>
          </p:grpSpPr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D728CEE0-DFEC-452D-9B3C-345BDCBCA01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60729" y="2326383"/>
                <a:ext cx="3502465" cy="1917359"/>
                <a:chOff x="1778000" y="3226582"/>
                <a:chExt cx="4452198" cy="2437273"/>
              </a:xfrm>
            </p:grpSpPr>
            <p:pic>
              <p:nvPicPr>
                <p:cNvPr id="19" name="Рисунок 18">
                  <a:extLst>
                    <a:ext uri="{FF2B5EF4-FFF2-40B4-BE49-F238E27FC236}">
                      <a16:creationId xmlns:a16="http://schemas.microsoft.com/office/drawing/2014/main" id="{131B3678-A0EF-42AF-AF4C-B99A13B152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clrChange>
                    <a:clrFrom>
                      <a:srgbClr val="F2F2F2"/>
                    </a:clrFrom>
                    <a:clrTo>
                      <a:srgbClr val="F2F2F2">
                        <a:alpha val="0"/>
                      </a:srgbClr>
                    </a:clrTo>
                  </a:clrChange>
                </a:blip>
                <a:srcRect l="26245" t="29329" r="-104" b="21248"/>
                <a:stretch/>
              </p:blipFill>
              <p:spPr>
                <a:xfrm>
                  <a:off x="1778000" y="3226583"/>
                  <a:ext cx="4452198" cy="2431330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pic>
              <p:nvPicPr>
                <p:cNvPr id="21" name="Рисунок 20">
                  <a:extLst>
                    <a:ext uri="{FF2B5EF4-FFF2-40B4-BE49-F238E27FC236}">
                      <a16:creationId xmlns:a16="http://schemas.microsoft.com/office/drawing/2014/main" id="{AFB10770-A381-4E47-8D55-D4169DBA14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629" t="13167" r="9755" b="8206"/>
                <a:stretch/>
              </p:blipFill>
              <p:spPr>
                <a:xfrm>
                  <a:off x="1905114" y="4526201"/>
                  <a:ext cx="2098985" cy="425112"/>
                </a:xfrm>
                <a:prstGeom prst="rect">
                  <a:avLst/>
                </a:prstGeom>
              </p:spPr>
            </p:pic>
            <p:pic>
              <p:nvPicPr>
                <p:cNvPr id="22" name="Picture 4" descr="Weather Station Icon #344053 - Free Icons Library">
                  <a:extLst>
                    <a:ext uri="{FF2B5EF4-FFF2-40B4-BE49-F238E27FC236}">
                      <a16:creationId xmlns:a16="http://schemas.microsoft.com/office/drawing/2014/main" id="{D43AA9B5-90C2-43BD-B9CA-76A97EDF11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78000" y="3919570"/>
                  <a:ext cx="520731" cy="10414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Рисунок 23">
                  <a:extLst>
                    <a:ext uri="{FF2B5EF4-FFF2-40B4-BE49-F238E27FC236}">
                      <a16:creationId xmlns:a16="http://schemas.microsoft.com/office/drawing/2014/main" id="{099ADAB0-BF76-4D13-9B4A-EED18EA589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FAFEFD"/>
                    </a:clrFrom>
                    <a:clrTo>
                      <a:srgbClr val="FAFEFD">
                        <a:alpha val="0"/>
                      </a:srgbClr>
                    </a:clrTo>
                  </a:clrChange>
                </a:blip>
                <a:srcRect l="36441" t="10142" r="48275" b="80088"/>
                <a:stretch/>
              </p:blipFill>
              <p:spPr>
                <a:xfrm>
                  <a:off x="4337079" y="3226582"/>
                  <a:ext cx="836686" cy="385227"/>
                </a:xfrm>
                <a:prstGeom prst="rect">
                  <a:avLst/>
                </a:prstGeom>
              </p:spPr>
            </p:pic>
            <p:pic>
              <p:nvPicPr>
                <p:cNvPr id="25" name="Рисунок 24">
                  <a:extLst>
                    <a:ext uri="{FF2B5EF4-FFF2-40B4-BE49-F238E27FC236}">
                      <a16:creationId xmlns:a16="http://schemas.microsoft.com/office/drawing/2014/main" id="{07D44772-7845-4BE8-8D08-B39D6A28E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l="12577" t="9088" r="72991" b="76871"/>
                <a:stretch/>
              </p:blipFill>
              <p:spPr>
                <a:xfrm>
                  <a:off x="2216362" y="3267047"/>
                  <a:ext cx="745376" cy="522351"/>
                </a:xfrm>
                <a:prstGeom prst="rect">
                  <a:avLst/>
                </a:prstGeom>
              </p:spPr>
            </p:pic>
            <p:pic>
              <p:nvPicPr>
                <p:cNvPr id="26" name="Рисунок 25">
                  <a:extLst>
                    <a:ext uri="{FF2B5EF4-FFF2-40B4-BE49-F238E27FC236}">
                      <a16:creationId xmlns:a16="http://schemas.microsoft.com/office/drawing/2014/main" id="{EAFD0B99-A997-47ED-BCF2-DD6C75D3E3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>
                  <a:clrChange>
                    <a:clrFrom>
                      <a:srgbClr val="FDFFFC"/>
                    </a:clrFrom>
                    <a:clrTo>
                      <a:srgbClr val="FDFFFC">
                        <a:alpha val="0"/>
                      </a:srgbClr>
                    </a:clrTo>
                  </a:clrChange>
                </a:blip>
                <a:srcRect l="53070" t="10350" r="31646" b="77564"/>
                <a:stretch/>
              </p:blipFill>
              <p:spPr>
                <a:xfrm>
                  <a:off x="4347165" y="3528222"/>
                  <a:ext cx="836686" cy="476553"/>
                </a:xfrm>
                <a:prstGeom prst="rect">
                  <a:avLst/>
                </a:prstGeom>
              </p:spPr>
            </p:pic>
            <p:sp>
              <p:nvSpPr>
                <p:cNvPr id="6" name="Прямоугольник 5">
                  <a:extLst>
                    <a:ext uri="{FF2B5EF4-FFF2-40B4-BE49-F238E27FC236}">
                      <a16:creationId xmlns:a16="http://schemas.microsoft.com/office/drawing/2014/main" id="{50A4F204-C7EA-4AF0-9769-E0168725B5A8}"/>
                    </a:ext>
                  </a:extLst>
                </p:cNvPr>
                <p:cNvSpPr/>
                <p:nvPr/>
              </p:nvSpPr>
              <p:spPr>
                <a:xfrm>
                  <a:off x="1778000" y="5089093"/>
                  <a:ext cx="4452197" cy="57476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ru-RU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9" name="Рисунок 28">
                  <a:extLst>
                    <a:ext uri="{FF2B5EF4-FFF2-40B4-BE49-F238E27FC236}">
                      <a16:creationId xmlns:a16="http://schemas.microsoft.com/office/drawing/2014/main" id="{B8A816D6-1226-40EE-A497-407F43329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clrChange>
                    <a:clrFrom>
                      <a:srgbClr val="F2F2F2"/>
                    </a:clrFrom>
                    <a:clrTo>
                      <a:srgbClr val="F2F2F2">
                        <a:alpha val="0"/>
                      </a:srgbClr>
                    </a:clrTo>
                  </a:clrChange>
                </a:blip>
                <a:srcRect l="60729" t="90311" r="21796" b="1924"/>
                <a:stretch/>
              </p:blipFill>
              <p:spPr>
                <a:xfrm>
                  <a:off x="3870760" y="5178678"/>
                  <a:ext cx="1053400" cy="381999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  <p:pic>
              <p:nvPicPr>
                <p:cNvPr id="23" name="Рисунок 22">
                  <a:extLst>
                    <a:ext uri="{FF2B5EF4-FFF2-40B4-BE49-F238E27FC236}">
                      <a16:creationId xmlns:a16="http://schemas.microsoft.com/office/drawing/2014/main" id="{E79079A6-A38B-4B40-ABA0-FD99D0C344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</a:extLst>
                </a:blip>
                <a:srcRect l="63714" t="80897" r="23440" b="8340"/>
                <a:stretch/>
              </p:blipFill>
              <p:spPr>
                <a:xfrm>
                  <a:off x="4924161" y="5098428"/>
                  <a:ext cx="731727" cy="441665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F11D45-E55F-4D6F-8666-E2E13C0DB97D}"/>
                  </a:ext>
                </a:extLst>
              </p:cNvPr>
              <p:cNvSpPr txBox="1"/>
              <p:nvPr/>
            </p:nvSpPr>
            <p:spPr>
              <a:xfrm>
                <a:off x="660729" y="1965571"/>
                <a:ext cx="3502465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ИИ для коррекции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ru-RU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ГМ</a:t>
                </a:r>
              </a:p>
            </p:txBody>
          </p:sp>
          <p:pic>
            <p:nvPicPr>
              <p:cNvPr id="1028" name="Picture 4" descr="Яндекс Погода на ICT.Moscow">
                <a:extLst>
                  <a:ext uri="{FF2B5EF4-FFF2-40B4-BE49-F238E27FC236}">
                    <a16:creationId xmlns:a16="http://schemas.microsoft.com/office/drawing/2014/main" id="{9BA809C0-A077-4D2C-BA18-90DA1BB025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387" t="38629" r="26530" b="39109"/>
              <a:stretch/>
            </p:blipFill>
            <p:spPr bwMode="auto">
              <a:xfrm>
                <a:off x="761730" y="3796898"/>
                <a:ext cx="1450635" cy="3600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6C92ECA3-8730-4A78-A905-AD1B2C268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2F2F2"/>
                </a:clrFrom>
                <a:clrTo>
                  <a:srgbClr val="F2F2F2">
                    <a:alpha val="0"/>
                  </a:srgbClr>
                </a:clrTo>
              </a:clrChange>
            </a:blip>
            <a:srcRect l="59685" t="66892" r="21514" b="27345"/>
            <a:stretch/>
          </p:blipFill>
          <p:spPr>
            <a:xfrm>
              <a:off x="3873453" y="2627870"/>
              <a:ext cx="959527" cy="240042"/>
            </a:xfrm>
            <a:prstGeom prst="rect">
              <a:avLst/>
            </a:prstGeom>
            <a:solidFill>
              <a:schemeClr val="bg1"/>
            </a:solidFill>
          </p:spPr>
        </p:pic>
        <p:cxnSp>
          <p:nvCxnSpPr>
            <p:cNvPr id="16" name="Прямая со стрелкой 15">
              <a:extLst>
                <a:ext uri="{FF2B5EF4-FFF2-40B4-BE49-F238E27FC236}">
                  <a16:creationId xmlns:a16="http://schemas.microsoft.com/office/drawing/2014/main" id="{DA947C20-17D1-4C53-815E-B69D87F29AEB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>
              <a:off x="4336324" y="3397845"/>
              <a:ext cx="0" cy="13032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97F585D3-64D0-479D-AB6C-29E114CE8351}"/>
              </a:ext>
            </a:extLst>
          </p:cNvPr>
          <p:cNvGrpSpPr>
            <a:grpSpLocks noChangeAspect="1"/>
          </p:cNvGrpSpPr>
          <p:nvPr/>
        </p:nvGrpSpPr>
        <p:grpSpPr>
          <a:xfrm>
            <a:off x="671943" y="1629870"/>
            <a:ext cx="2349873" cy="2613631"/>
            <a:chOff x="-292238" y="3554047"/>
            <a:chExt cx="3087526" cy="3434079"/>
          </a:xfrm>
        </p:grpSpPr>
        <p:grpSp>
          <p:nvGrpSpPr>
            <p:cNvPr id="67" name="Группа 66">
              <a:extLst>
                <a:ext uri="{FF2B5EF4-FFF2-40B4-BE49-F238E27FC236}">
                  <a16:creationId xmlns:a16="http://schemas.microsoft.com/office/drawing/2014/main" id="{3BAB37BD-48A1-41A4-91C4-BE8F6E98C76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-292238" y="3554047"/>
              <a:ext cx="3087526" cy="3434079"/>
              <a:chOff x="5199413" y="2238980"/>
              <a:chExt cx="3685507" cy="4099180"/>
            </a:xfrm>
          </p:grpSpPr>
          <p:pic>
            <p:nvPicPr>
              <p:cNvPr id="68" name="Picture 2" descr="Global Climate Models (Chapter 2) - Downscaling Techniques for  High-Resolution Climate Projections">
                <a:extLst>
                  <a:ext uri="{FF2B5EF4-FFF2-40B4-BE49-F238E27FC236}">
                    <a16:creationId xmlns:a16="http://schemas.microsoft.com/office/drawing/2014/main" id="{13D1FBD5-BBB4-497E-ABED-3362F6B299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52660" r="9425" b="11158"/>
              <a:stretch/>
            </p:blipFill>
            <p:spPr bwMode="auto">
              <a:xfrm>
                <a:off x="5199413" y="2238980"/>
                <a:ext cx="3685507" cy="4099180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69" name="Picture 2" descr="http://www.meteor.iastate.edu/gccourse/model/direct/images/image9.gif">
                <a:extLst>
                  <a:ext uri="{FF2B5EF4-FFF2-40B4-BE49-F238E27FC236}">
                    <a16:creationId xmlns:a16="http://schemas.microsoft.com/office/drawing/2014/main" id="{9900FEF3-DAB4-427E-9AEE-0F29737A6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10687" r="32963" b="36551"/>
              <a:stretch/>
            </p:blipFill>
            <p:spPr bwMode="auto">
              <a:xfrm>
                <a:off x="5276895" y="2238980"/>
                <a:ext cx="2677094" cy="1580295"/>
              </a:xfrm>
              <a:prstGeom prst="rect">
                <a:avLst/>
              </a:prstGeom>
              <a:noFill/>
            </p:spPr>
          </p:pic>
          <p:pic>
            <p:nvPicPr>
              <p:cNvPr id="70" name="Picture 2" descr="Lecture 9 (CEM) -- Finite-Difference Method - YouTube">
                <a:extLst>
                  <a:ext uri="{FF2B5EF4-FFF2-40B4-BE49-F238E27FC236}">
                    <a16:creationId xmlns:a16="http://schemas.microsoft.com/office/drawing/2014/main" id="{423B1C69-EE3B-4E6C-8D5D-E40929D316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595" t="15464" r="30623" b="59416"/>
              <a:stretch/>
            </p:blipFill>
            <p:spPr bwMode="auto">
              <a:xfrm rot="21172508">
                <a:off x="7297157" y="3213146"/>
                <a:ext cx="1461827" cy="6752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1" name="Прямоугольник 70">
                <a:extLst>
                  <a:ext uri="{FF2B5EF4-FFF2-40B4-BE49-F238E27FC236}">
                    <a16:creationId xmlns:a16="http://schemas.microsoft.com/office/drawing/2014/main" id="{E775ACA2-49C3-4235-987B-07BEC6BD6EC9}"/>
                  </a:ext>
                </a:extLst>
              </p:cNvPr>
              <p:cNvSpPr/>
              <p:nvPr/>
            </p:nvSpPr>
            <p:spPr>
              <a:xfrm>
                <a:off x="8138160" y="4312920"/>
                <a:ext cx="746760" cy="10058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Прямоугольник 71">
                <a:extLst>
                  <a:ext uri="{FF2B5EF4-FFF2-40B4-BE49-F238E27FC236}">
                    <a16:creationId xmlns:a16="http://schemas.microsoft.com/office/drawing/2014/main" id="{FFDD2812-FF4E-4470-9CF2-29C35A466413}"/>
                  </a:ext>
                </a:extLst>
              </p:cNvPr>
              <p:cNvSpPr/>
              <p:nvPr/>
            </p:nvSpPr>
            <p:spPr>
              <a:xfrm>
                <a:off x="8039523" y="4298678"/>
                <a:ext cx="484717" cy="38508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D9B5B30-91F5-4E81-8E20-0AEE8E2DB0A2}"/>
                </a:ext>
              </a:extLst>
            </p:cNvPr>
            <p:cNvSpPr txBox="1"/>
            <p:nvPr/>
          </p:nvSpPr>
          <p:spPr>
            <a:xfrm>
              <a:off x="-292238" y="5551803"/>
              <a:ext cx="3087526" cy="58232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</p:spPr>
          <p:txBody>
            <a:bodyPr wrap="square" lIns="36000" tIns="0" rIns="3600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Гидродинамическая модель атмосферы (ГМ)</a:t>
              </a:r>
            </a:p>
          </p:txBody>
        </p:sp>
      </p:grpSp>
      <p:pic>
        <p:nvPicPr>
          <p:cNvPr id="75" name="Picture 18" descr="Europe&amp;#39;s struggle to compete in the supercomputing arena, and why it needs  to go from buyer to builder – Tech.eu">
            <a:extLst>
              <a:ext uri="{FF2B5EF4-FFF2-40B4-BE49-F238E27FC236}">
                <a16:creationId xmlns:a16="http://schemas.microsoft.com/office/drawing/2014/main" id="{974341ED-EB9E-4C56-81A1-7928D2CF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43" y="4606187"/>
            <a:ext cx="2349873" cy="117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14C6A9BB-8772-469C-AD15-4936F11D2E27}"/>
              </a:ext>
            </a:extLst>
          </p:cNvPr>
          <p:cNvSpPr txBox="1"/>
          <p:nvPr/>
        </p:nvSpPr>
        <p:spPr>
          <a:xfrm>
            <a:off x="671941" y="5534903"/>
            <a:ext cx="2349873" cy="24622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36000" tIns="0" rIns="3600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Суперкомпьютер</a:t>
            </a:r>
            <a:endParaRPr kumimoji="0" lang="ru-RU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Стрелка: вправо 76">
            <a:extLst>
              <a:ext uri="{FF2B5EF4-FFF2-40B4-BE49-F238E27FC236}">
                <a16:creationId xmlns:a16="http://schemas.microsoft.com/office/drawing/2014/main" id="{B3033C68-8421-4B19-9DA5-451C82777983}"/>
              </a:ext>
            </a:extLst>
          </p:cNvPr>
          <p:cNvSpPr/>
          <p:nvPr/>
        </p:nvSpPr>
        <p:spPr>
          <a:xfrm rot="5400000">
            <a:off x="1707660" y="4041594"/>
            <a:ext cx="278432" cy="750627"/>
          </a:xfrm>
          <a:prstGeom prst="rightArrow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F65E578-F9DE-4B37-BAD2-453506BE1648}"/>
              </a:ext>
            </a:extLst>
          </p:cNvPr>
          <p:cNvSpPr txBox="1"/>
          <p:nvPr/>
        </p:nvSpPr>
        <p:spPr>
          <a:xfrm>
            <a:off x="924332" y="6146144"/>
            <a:ext cx="1845087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Прогнозы погоды </a:t>
            </a:r>
            <a:b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и климата</a:t>
            </a:r>
          </a:p>
        </p:txBody>
      </p:sp>
      <p:sp>
        <p:nvSpPr>
          <p:cNvPr id="80" name="Стрелка: вправо 79">
            <a:extLst>
              <a:ext uri="{FF2B5EF4-FFF2-40B4-BE49-F238E27FC236}">
                <a16:creationId xmlns:a16="http://schemas.microsoft.com/office/drawing/2014/main" id="{89EEF30A-127C-4A83-8A1F-1BB209387B16}"/>
              </a:ext>
            </a:extLst>
          </p:cNvPr>
          <p:cNvSpPr/>
          <p:nvPr/>
        </p:nvSpPr>
        <p:spPr>
          <a:xfrm rot="5400000">
            <a:off x="1707660" y="5579035"/>
            <a:ext cx="278432" cy="750627"/>
          </a:xfrm>
          <a:prstGeom prst="rightArrow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9A8096-8957-4BF4-8973-8C9C1D7440C2}"/>
              </a:ext>
            </a:extLst>
          </p:cNvPr>
          <p:cNvSpPr txBox="1"/>
          <p:nvPr/>
        </p:nvSpPr>
        <p:spPr>
          <a:xfrm>
            <a:off x="8121392" y="5954348"/>
            <a:ext cx="2944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Про это наш доклад </a:t>
            </a:r>
          </a:p>
        </p:txBody>
      </p:sp>
      <p:sp>
        <p:nvSpPr>
          <p:cNvPr id="27" name="Стрелка: вниз 26">
            <a:extLst>
              <a:ext uri="{FF2B5EF4-FFF2-40B4-BE49-F238E27FC236}">
                <a16:creationId xmlns:a16="http://schemas.microsoft.com/office/drawing/2014/main" id="{E1303C2C-D28A-4A33-B47E-F6775FAC5573}"/>
              </a:ext>
            </a:extLst>
          </p:cNvPr>
          <p:cNvSpPr/>
          <p:nvPr/>
        </p:nvSpPr>
        <p:spPr>
          <a:xfrm rot="10800000">
            <a:off x="9300486" y="5573866"/>
            <a:ext cx="586333" cy="385829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37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3360F2BF-8204-4D28-A047-33EB7DFBF951}"/>
              </a:ext>
            </a:extLst>
          </p:cNvPr>
          <p:cNvGrpSpPr>
            <a:grpSpLocks noChangeAspect="1"/>
          </p:cNvGrpSpPr>
          <p:nvPr/>
        </p:nvGrpSpPr>
        <p:grpSpPr>
          <a:xfrm>
            <a:off x="570299" y="1364998"/>
            <a:ext cx="8018629" cy="4714395"/>
            <a:chOff x="3277183" y="1609561"/>
            <a:chExt cx="8697699" cy="511364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5C6C667F-9D3C-45B4-ACAE-B70F63A00CE3}"/>
                </a:ext>
              </a:extLst>
            </p:cNvPr>
            <p:cNvSpPr/>
            <p:nvPr/>
          </p:nvSpPr>
          <p:spPr>
            <a:xfrm>
              <a:off x="3277183" y="1609561"/>
              <a:ext cx="8697699" cy="51018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7" name="Группа 16">
              <a:extLst>
                <a:ext uri="{FF2B5EF4-FFF2-40B4-BE49-F238E27FC236}">
                  <a16:creationId xmlns:a16="http://schemas.microsoft.com/office/drawing/2014/main" id="{D7D89409-C0CA-400C-8768-66BF2880AF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77184" y="1794230"/>
              <a:ext cx="8638809" cy="3747578"/>
              <a:chOff x="3089756" y="2785649"/>
              <a:chExt cx="5417203" cy="2350022"/>
            </a:xfrm>
          </p:grpSpPr>
          <p:pic>
            <p:nvPicPr>
              <p:cNvPr id="11" name="Рисунок 10">
                <a:extLst>
                  <a:ext uri="{FF2B5EF4-FFF2-40B4-BE49-F238E27FC236}">
                    <a16:creationId xmlns:a16="http://schemas.microsoft.com/office/drawing/2014/main" id="{3D21A8A4-51AD-40B2-8423-B631E06067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5532"/>
              <a:stretch/>
            </p:blipFill>
            <p:spPr>
              <a:xfrm>
                <a:off x="3089756" y="2785649"/>
                <a:ext cx="1701449" cy="2350022"/>
              </a:xfrm>
              <a:prstGeom prst="rect">
                <a:avLst/>
              </a:prstGeom>
            </p:spPr>
          </p:pic>
          <p:pic>
            <p:nvPicPr>
              <p:cNvPr id="13" name="Рисунок 12">
                <a:extLst>
                  <a:ext uri="{FF2B5EF4-FFF2-40B4-BE49-F238E27FC236}">
                    <a16:creationId xmlns:a16="http://schemas.microsoft.com/office/drawing/2014/main" id="{F50F1324-67BE-481C-9556-F6B5CDAE7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1205" y="2785649"/>
                <a:ext cx="2014305" cy="2350022"/>
              </a:xfrm>
              <a:prstGeom prst="rect">
                <a:avLst/>
              </a:prstGeom>
            </p:spPr>
          </p:pic>
          <p:pic>
            <p:nvPicPr>
              <p:cNvPr id="16" name="Рисунок 15">
                <a:extLst>
                  <a:ext uri="{FF2B5EF4-FFF2-40B4-BE49-F238E27FC236}">
                    <a16:creationId xmlns:a16="http://schemas.microsoft.com/office/drawing/2014/main" id="{0A55CDCC-FA8A-4687-AE32-EF71EAF03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92654" y="2785649"/>
                <a:ext cx="2014305" cy="2350022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0A84EE-5363-4A14-9530-CB8FE208A42C}"/>
                </a:ext>
              </a:extLst>
            </p:cNvPr>
            <p:cNvSpPr txBox="1"/>
            <p:nvPr/>
          </p:nvSpPr>
          <p:spPr>
            <a:xfrm>
              <a:off x="3277183" y="1609562"/>
              <a:ext cx="8638809" cy="3672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Температура в Москве во время волны жары в июне 2021 г.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(Varentsov et al., 2023)</a:t>
              </a:r>
              <a:endPara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9F433EE-4E97-4F0D-9C23-263463982827}"/>
                </a:ext>
              </a:extLst>
            </p:cNvPr>
            <p:cNvSpPr txBox="1"/>
            <p:nvPr/>
          </p:nvSpPr>
          <p:spPr>
            <a:xfrm>
              <a:off x="3277183" y="5354453"/>
              <a:ext cx="2713299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Результаты глобального моделирования (реанализ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ERA5, </a:t>
              </a: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шаг сетки ≈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30 </a:t>
              </a: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км)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629A84-973F-4CEB-BDEC-DC31332D0B4F}"/>
                </a:ext>
              </a:extLst>
            </p:cNvPr>
            <p:cNvSpPr txBox="1"/>
            <p:nvPr/>
          </p:nvSpPr>
          <p:spPr>
            <a:xfrm>
              <a:off x="5981852" y="5354453"/>
              <a:ext cx="2713299" cy="13687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Региональное моделирование </a:t>
              </a:r>
              <a:b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с шагом сетки </a:t>
              </a: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 км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≈100 </a:t>
              </a:r>
              <a:r>
                <a:rPr kumimoji="0" lang="ru-RU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процессоро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-часов </a:t>
              </a:r>
              <a:b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на 1 модельный день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484326-4666-428D-8C29-D2F68404D46F}"/>
                </a:ext>
              </a:extLst>
            </p:cNvPr>
            <p:cNvSpPr txBox="1"/>
            <p:nvPr/>
          </p:nvSpPr>
          <p:spPr>
            <a:xfrm>
              <a:off x="8695150" y="5354452"/>
              <a:ext cx="2704669" cy="136874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Региональное моделирование</a:t>
              </a:r>
              <a:b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с шагом сетки </a:t>
              </a: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250 </a:t>
              </a: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м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≈1000 </a:t>
              </a:r>
              <a:r>
                <a:rPr kumimoji="0" lang="ru-RU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процессоро</a:t>
              </a: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-часов </a:t>
              </a:r>
              <a:b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на 1 модельный день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24550C84-BDD2-414F-89F4-8AC0BBA7A0E6}"/>
              </a:ext>
            </a:extLst>
          </p:cNvPr>
          <p:cNvGrpSpPr>
            <a:grpSpLocks noChangeAspect="1"/>
          </p:cNvGrpSpPr>
          <p:nvPr/>
        </p:nvGrpSpPr>
        <p:grpSpPr>
          <a:xfrm>
            <a:off x="8731106" y="1703553"/>
            <a:ext cx="3297156" cy="3538617"/>
            <a:chOff x="8754476" y="1753630"/>
            <a:chExt cx="3006247" cy="3226404"/>
          </a:xfrm>
        </p:grpSpPr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id="{0825E5C8-7D28-4AAC-A5D8-F58CB6533C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54476" y="3279300"/>
              <a:ext cx="3006247" cy="1700734"/>
              <a:chOff x="-2853956" y="3099962"/>
              <a:chExt cx="5957692" cy="3516374"/>
            </a:xfrm>
          </p:grpSpPr>
          <p:pic>
            <p:nvPicPr>
              <p:cNvPr id="38" name="Рисунок 37">
                <a:extLst>
                  <a:ext uri="{FF2B5EF4-FFF2-40B4-BE49-F238E27FC236}">
                    <a16:creationId xmlns:a16="http://schemas.microsoft.com/office/drawing/2014/main" id="{1CE5078C-7F50-433C-806B-7853DDDDB0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60659" t="21761" r="8790" b="19390"/>
              <a:stretch/>
            </p:blipFill>
            <p:spPr>
              <a:xfrm>
                <a:off x="-2853956" y="3099962"/>
                <a:ext cx="5957692" cy="3516374"/>
              </a:xfrm>
              <a:prstGeom prst="rect">
                <a:avLst/>
              </a:prstGeom>
            </p:spPr>
          </p:pic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1F60DEB-9A69-431E-8D30-C2C473C125A2}"/>
                  </a:ext>
                </a:extLst>
              </p:cNvPr>
              <p:cNvSpPr txBox="1"/>
              <p:nvPr/>
            </p:nvSpPr>
            <p:spPr>
              <a:xfrm>
                <a:off x="-753783" y="5721908"/>
                <a:ext cx="403439" cy="771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026" name="Picture 2" descr="CLIPC - Home">
              <a:extLst>
                <a:ext uri="{FF2B5EF4-FFF2-40B4-BE49-F238E27FC236}">
                  <a16:creationId xmlns:a16="http://schemas.microsoft.com/office/drawing/2014/main" id="{2D66B413-E021-4517-B2D6-37504EC607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476" y="1753630"/>
              <a:ext cx="3006247" cy="1525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CFFD4A9-A804-4D9B-97FB-1C0B2CCCCCDC}"/>
              </a:ext>
            </a:extLst>
          </p:cNvPr>
          <p:cNvSpPr txBox="1"/>
          <p:nvPr/>
        </p:nvSpPr>
        <p:spPr>
          <a:xfrm>
            <a:off x="8731105" y="1367405"/>
            <a:ext cx="3297155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Динамический даунскейлинг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EF121D2-078D-4386-8436-F06D69F9BC2D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Даунскейлинг для городов</a:t>
            </a:r>
            <a:endParaRPr kumimoji="0" lang="en-RU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762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5BB0-6AE6-8AA5-E7E6-6078F3F987A1}"/>
              </a:ext>
            </a:extLst>
          </p:cNvPr>
          <p:cNvSpPr txBox="1">
            <a:spLocks/>
          </p:cNvSpPr>
          <p:nvPr/>
        </p:nvSpPr>
        <p:spPr>
          <a:xfrm>
            <a:off x="590440" y="782281"/>
            <a:ext cx="9925160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ИИ для даунскейлинга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ABC222B3-709F-4598-ADF4-B384408BB4F2}"/>
              </a:ext>
            </a:extLst>
          </p:cNvPr>
          <p:cNvGrpSpPr>
            <a:grpSpLocks noChangeAspect="1"/>
          </p:cNvGrpSpPr>
          <p:nvPr/>
        </p:nvGrpSpPr>
        <p:grpSpPr>
          <a:xfrm>
            <a:off x="5826034" y="1572664"/>
            <a:ext cx="6238640" cy="4948736"/>
            <a:chOff x="6249444" y="1698072"/>
            <a:chExt cx="5782718" cy="4587083"/>
          </a:xfrm>
        </p:grpSpPr>
        <p:pic>
          <p:nvPicPr>
            <p:cNvPr id="4098" name="Picture 2" descr="Enhancing historical climate model data using super-resolution technology">
              <a:extLst>
                <a:ext uri="{FF2B5EF4-FFF2-40B4-BE49-F238E27FC236}">
                  <a16:creationId xmlns:a16="http://schemas.microsoft.com/office/drawing/2014/main" id="{8F92C1C7-22D3-4D65-A28C-B78AFB1CF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3345" y="1698072"/>
              <a:ext cx="5778817" cy="2597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1569ECA6-307B-4B61-BED3-F4BFAD840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9444" y="4400758"/>
              <a:ext cx="5778817" cy="1884397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47928A1-F470-4762-A8EB-A28DB1B1A12F}"/>
              </a:ext>
            </a:extLst>
          </p:cNvPr>
          <p:cNvSpPr txBox="1"/>
          <p:nvPr/>
        </p:nvSpPr>
        <p:spPr>
          <a:xfrm>
            <a:off x="659020" y="1572664"/>
            <a:ext cx="5087476" cy="3849873"/>
          </a:xfrm>
          <a:prstGeom prst="rect">
            <a:avLst/>
          </a:prstGeom>
          <a:solidFill>
            <a:schemeClr val="tx1">
              <a:alpha val="20000"/>
            </a:schemeClr>
          </a:solidFill>
        </p:spPr>
        <p:txBody>
          <a:bodyPr wrap="square" tIns="108000" bIns="108000" rtlCol="0">
            <a:spAutoFit/>
          </a:bodyPr>
          <a:lstStyle/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Основным методом ИИ в задаче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метеорологического даунскейлинга являются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сверточные нейросети</a:t>
            </a:r>
            <a:b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Sun et al., 2024)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Предикторы и целевые переменные при этом задаются как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2D/3D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поля – так называемый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«нелокальный» подход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к признаковому описанию событий. </a:t>
            </a:r>
          </a:p>
          <a:p>
            <a:pPr marL="449263" marR="0" lvl="0" indent="-44926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Доклад посвящен апробации альтернативного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«квазилокального» подхода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на примере задачи даунскейлинга температуры воздуха в Московском регионе.</a:t>
            </a:r>
          </a:p>
        </p:txBody>
      </p:sp>
    </p:spTree>
    <p:extLst>
      <p:ext uri="{BB962C8B-B14F-4D97-AF65-F5344CB8AC3E}">
        <p14:creationId xmlns:p14="http://schemas.microsoft.com/office/powerpoint/2010/main" val="3343707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ABF2176-607D-4130-8ABE-5FD556FCFD16}"/>
              </a:ext>
            </a:extLst>
          </p:cNvPr>
          <p:cNvSpPr/>
          <p:nvPr/>
        </p:nvSpPr>
        <p:spPr>
          <a:xfrm>
            <a:off x="570298" y="3842010"/>
            <a:ext cx="6860798" cy="28953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Remotesensing 15 04447 g003">
            <a:extLst>
              <a:ext uri="{FF2B5EF4-FFF2-40B4-BE49-F238E27FC236}">
                <a16:creationId xmlns:a16="http://schemas.microsoft.com/office/drawing/2014/main" id="{5727A2CC-D6B5-CA1D-1558-16D79ADC9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21"/>
          <a:stretch/>
        </p:blipFill>
        <p:spPr bwMode="auto">
          <a:xfrm>
            <a:off x="570298" y="944563"/>
            <a:ext cx="6860798" cy="226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257256-23A6-4770-BCE0-319C84DF903F}"/>
              </a:ext>
            </a:extLst>
          </p:cNvPr>
          <p:cNvSpPr txBox="1"/>
          <p:nvPr/>
        </p:nvSpPr>
        <p:spPr>
          <a:xfrm>
            <a:off x="570298" y="3205167"/>
            <a:ext cx="6860798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Afshari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et al. (2023) Statistical Downscaling of SEVIRI Land Surface Temperature to WRF Near-Surface Air Temperature Using a Deep Learning Model</a:t>
            </a:r>
            <a:endParaRPr kumimoji="0" lang="ru-RU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07059F9-4156-EBF8-865B-B686CF442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588" y="944563"/>
            <a:ext cx="4484672" cy="314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41B007-4EC5-462E-8A14-40047B197BC9}"/>
              </a:ext>
            </a:extLst>
          </p:cNvPr>
          <p:cNvSpPr txBox="1"/>
          <p:nvPr/>
        </p:nvSpPr>
        <p:spPr>
          <a:xfrm>
            <a:off x="7543589" y="4088637"/>
            <a:ext cx="4484672" cy="73866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Briegel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et al (2024). High-resolution multi-scaling of outdoor human thermal comfort and its intra-urban variability based on machine learning</a:t>
            </a:r>
            <a:endParaRPr kumimoji="0" lang="ru-RU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9E17DD-4D2C-45A5-BCD5-4783634321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9" t="6565" r="6383" b="2342"/>
          <a:stretch/>
        </p:blipFill>
        <p:spPr>
          <a:xfrm>
            <a:off x="4114997" y="3905511"/>
            <a:ext cx="3206213" cy="228833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83C9412-E6DF-4803-8CCA-826A51DBC5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40" t="4165" r="4968" b="2963"/>
          <a:stretch/>
        </p:blipFill>
        <p:spPr>
          <a:xfrm>
            <a:off x="684598" y="3953224"/>
            <a:ext cx="2691793" cy="2240617"/>
          </a:xfrm>
          <a:prstGeom prst="rect">
            <a:avLst/>
          </a:prstGeom>
        </p:spPr>
      </p:pic>
      <p:sp>
        <p:nvSpPr>
          <p:cNvPr id="19" name="Стрелка: вправо 18">
            <a:extLst>
              <a:ext uri="{FF2B5EF4-FFF2-40B4-BE49-F238E27FC236}">
                <a16:creationId xmlns:a16="http://schemas.microsoft.com/office/drawing/2014/main" id="{90A67EDF-32CB-4FFF-A15F-BC1F8F6CC405}"/>
              </a:ext>
            </a:extLst>
          </p:cNvPr>
          <p:cNvSpPr/>
          <p:nvPr/>
        </p:nvSpPr>
        <p:spPr>
          <a:xfrm>
            <a:off x="3439334" y="4715144"/>
            <a:ext cx="644946" cy="750627"/>
          </a:xfrm>
          <a:prstGeom prst="rightArrow">
            <a:avLst/>
          </a:prstGeom>
          <a:solidFill>
            <a:srgbClr val="FFC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5F3FB1-7706-423C-A077-6B30B12F2874}"/>
              </a:ext>
            </a:extLst>
          </p:cNvPr>
          <p:cNvSpPr txBox="1"/>
          <p:nvPr/>
        </p:nvSpPr>
        <p:spPr>
          <a:xfrm>
            <a:off x="684598" y="6152574"/>
            <a:ext cx="67464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Venter et al. (2020)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Hyperlocal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mapping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urban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air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temperature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sensing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crowdsourced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weather</a:t>
            </a:r>
            <a:r>
              <a:rPr kumimoji="0" lang="ru-RU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u-RU" sz="16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  <a:endParaRPr kumimoji="0" lang="ru-RU" sz="16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3C41E46-B616-4528-8023-FC1BC6AB43AE}"/>
              </a:ext>
            </a:extLst>
          </p:cNvPr>
          <p:cNvSpPr txBox="1">
            <a:spLocks/>
          </p:cNvSpPr>
          <p:nvPr/>
        </p:nvSpPr>
        <p:spPr>
          <a:xfrm>
            <a:off x="570299" y="269363"/>
            <a:ext cx="10869771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ИИ в городской метеорологии</a:t>
            </a:r>
            <a:endParaRPr kumimoji="0" lang="en-RU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549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DF3361A1-09E8-4F59-B8AA-8FC7E3E2110D}"/>
              </a:ext>
            </a:extLst>
          </p:cNvPr>
          <p:cNvSpPr txBox="1"/>
          <p:nvPr/>
        </p:nvSpPr>
        <p:spPr>
          <a:xfrm>
            <a:off x="6960282" y="1419199"/>
            <a:ext cx="4107313" cy="1875469"/>
          </a:xfrm>
          <a:prstGeom prst="roundRect">
            <a:avLst>
              <a:gd name="adj" fmla="val 507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>
            <a:defPPr>
              <a:defRPr lang="ru-AU"/>
            </a:defPPr>
            <a:lvl1pPr algn="ctr">
              <a:defRPr sz="14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Региональная гидродинамическая модель </a:t>
            </a:r>
          </a:p>
        </p:txBody>
      </p:sp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A402A7E3-B5FA-40C1-B39F-DA52BFF3BEC1}"/>
              </a:ext>
            </a:extLst>
          </p:cNvPr>
          <p:cNvSpPr/>
          <p:nvPr/>
        </p:nvSpPr>
        <p:spPr>
          <a:xfrm>
            <a:off x="686811" y="1425210"/>
            <a:ext cx="1941019" cy="1869458"/>
          </a:xfrm>
          <a:prstGeom prst="roundRect">
            <a:avLst>
              <a:gd name="adj" fmla="val 266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36000"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Низкоразрешенные</a:t>
            </a:r>
            <a:r>
              <a:rPr kumimoji="0" lang="ru-RU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метеоданные </a:t>
            </a:r>
            <a:r>
              <a: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(реанализ/прогноз)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F26D921-FA2C-47B4-98AA-C1454F012F76}"/>
              </a:ext>
            </a:extLst>
          </p:cNvPr>
          <p:cNvSpPr txBox="1"/>
          <p:nvPr/>
        </p:nvSpPr>
        <p:spPr>
          <a:xfrm>
            <a:off x="2734117" y="1419199"/>
            <a:ext cx="2880041" cy="1875469"/>
          </a:xfrm>
          <a:prstGeom prst="roundRect">
            <a:avLst>
              <a:gd name="adj" fmla="val 3984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36000" rtlCol="0" anchor="t" anchorCtr="0"/>
          <a:lstStyle>
            <a:defPPr>
              <a:defRPr lang="ru-AU"/>
            </a:defPPr>
            <a:lvl1pPr algn="ctr">
              <a:defRPr sz="14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Высокоразрешенные</a:t>
            </a:r>
            <a:r>
              <a:rPr kumimoji="0" lang="ru-RU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данные о свойствах поверхности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BE36130-0F82-4CB9-8C7D-E1D3D206F407}"/>
              </a:ext>
            </a:extLst>
          </p:cNvPr>
          <p:cNvSpPr txBox="1"/>
          <p:nvPr/>
        </p:nvSpPr>
        <p:spPr>
          <a:xfrm>
            <a:off x="6960281" y="3942770"/>
            <a:ext cx="4107313" cy="738706"/>
          </a:xfrm>
          <a:prstGeom prst="roundRect">
            <a:avLst>
              <a:gd name="adj" fmla="val 864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>
            <a:defPPr>
              <a:defRPr lang="ru-AU"/>
            </a:defPPr>
            <a:lvl1pPr algn="ctr">
              <a:defRPr sz="14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062163" algn="l"/>
              </a:tabLst>
              <a:defRPr/>
            </a:pPr>
            <a:r>
              <a:rPr kumimoji="0" lang="ru-RU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Результаты </a:t>
            </a:r>
            <a:r>
              <a:rPr kumimoji="0" lang="ru-RU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высокоразрешенного</a:t>
            </a:r>
            <a:r>
              <a:rPr kumimoji="0" lang="ru-RU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моделирования за длительный период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A40E881-9CF8-431F-ACD4-FC50981D92EB}"/>
              </a:ext>
            </a:extLst>
          </p:cNvPr>
          <p:cNvSpPr txBox="1"/>
          <p:nvPr/>
        </p:nvSpPr>
        <p:spPr>
          <a:xfrm>
            <a:off x="661764" y="3750420"/>
            <a:ext cx="4952394" cy="541975"/>
          </a:xfrm>
          <a:prstGeom prst="roundRect">
            <a:avLst>
              <a:gd name="adj" fmla="val 8793"/>
            </a:avLst>
          </a:prstGeom>
          <a:solidFill>
            <a:srgbClr val="FFC000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36000" rtlCol="0" anchor="ctr" anchorCtr="0"/>
          <a:lstStyle>
            <a:defPPr>
              <a:defRPr lang="ru-AU"/>
            </a:defPPr>
            <a:lvl1pPr algn="ctr">
              <a:defRPr sz="14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Основанная на методах МО модель </a:t>
            </a:r>
            <a:b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статистического даунскейлинга</a:t>
            </a:r>
          </a:p>
        </p:txBody>
      </p:sp>
      <p:cxnSp>
        <p:nvCxnSpPr>
          <p:cNvPr id="76" name="Соединитель: уступ 75">
            <a:extLst>
              <a:ext uri="{FF2B5EF4-FFF2-40B4-BE49-F238E27FC236}">
                <a16:creationId xmlns:a16="http://schemas.microsoft.com/office/drawing/2014/main" id="{495E4299-76B8-4465-9001-DDF0E52E272D}"/>
              </a:ext>
            </a:extLst>
          </p:cNvPr>
          <p:cNvCxnSpPr>
            <a:cxnSpLocks/>
            <a:stCxn id="72" idx="0"/>
            <a:endCxn id="54" idx="0"/>
          </p:cNvCxnSpPr>
          <p:nvPr/>
        </p:nvCxnSpPr>
        <p:spPr>
          <a:xfrm rot="5400000" flipH="1" flipV="1">
            <a:off x="6594038" y="-1000701"/>
            <a:ext cx="12700" cy="4839801"/>
          </a:xfrm>
          <a:prstGeom prst="bentConnector3">
            <a:avLst>
              <a:gd name="adj1" fmla="val 1800000"/>
            </a:avLst>
          </a:prstGeom>
          <a:ln w="38100">
            <a:solidFill>
              <a:srgbClr val="FFC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 стрелкой 76">
            <a:extLst>
              <a:ext uri="{FF2B5EF4-FFF2-40B4-BE49-F238E27FC236}">
                <a16:creationId xmlns:a16="http://schemas.microsoft.com/office/drawing/2014/main" id="{F0C2309D-56B9-438C-977F-528F5216F929}"/>
              </a:ext>
            </a:extLst>
          </p:cNvPr>
          <p:cNvCxnSpPr>
            <a:cxnSpLocks/>
            <a:stCxn id="54" idx="2"/>
            <a:endCxn id="73" idx="0"/>
          </p:cNvCxnSpPr>
          <p:nvPr/>
        </p:nvCxnSpPr>
        <p:spPr>
          <a:xfrm flipH="1">
            <a:off x="9013938" y="3294668"/>
            <a:ext cx="1" cy="648102"/>
          </a:xfrm>
          <a:prstGeom prst="straightConnector1">
            <a:avLst/>
          </a:prstGeom>
          <a:ln w="38100">
            <a:solidFill>
              <a:srgbClr val="FFC000"/>
            </a:solidFill>
            <a:headEnd type="oval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Соединитель: уступ 77">
            <a:extLst>
              <a:ext uri="{FF2B5EF4-FFF2-40B4-BE49-F238E27FC236}">
                <a16:creationId xmlns:a16="http://schemas.microsoft.com/office/drawing/2014/main" id="{ED1A6539-52C6-4B7D-8CEA-EE68FF415374}"/>
              </a:ext>
            </a:extLst>
          </p:cNvPr>
          <p:cNvCxnSpPr>
            <a:cxnSpLocks/>
            <a:stCxn id="72" idx="2"/>
            <a:endCxn id="74" idx="0"/>
          </p:cNvCxnSpPr>
          <p:nvPr/>
        </p:nvCxnSpPr>
        <p:spPr>
          <a:xfrm rot="5400000">
            <a:off x="3428174" y="3004456"/>
            <a:ext cx="455752" cy="1036177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F844DA6-50D0-4565-B101-49829F236620}"/>
              </a:ext>
            </a:extLst>
          </p:cNvPr>
          <p:cNvSpPr txBox="1"/>
          <p:nvPr/>
        </p:nvSpPr>
        <p:spPr>
          <a:xfrm>
            <a:off x="5394442" y="4622214"/>
            <a:ext cx="17855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Данные для </a:t>
            </a:r>
            <a:br>
              <a:rPr kumimoji="0" lang="ru-RU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обучения</a:t>
            </a:r>
          </a:p>
        </p:txBody>
      </p:sp>
      <p:cxnSp>
        <p:nvCxnSpPr>
          <p:cNvPr id="84" name="Прямая со стрелкой 83">
            <a:extLst>
              <a:ext uri="{FF2B5EF4-FFF2-40B4-BE49-F238E27FC236}">
                <a16:creationId xmlns:a16="http://schemas.microsoft.com/office/drawing/2014/main" id="{B3300C63-136D-4FD9-B560-94DF66838955}"/>
              </a:ext>
            </a:extLst>
          </p:cNvPr>
          <p:cNvCxnSpPr>
            <a:cxnSpLocks/>
            <a:stCxn id="74" idx="2"/>
            <a:endCxn id="108" idx="0"/>
          </p:cNvCxnSpPr>
          <p:nvPr/>
        </p:nvCxnSpPr>
        <p:spPr>
          <a:xfrm>
            <a:off x="3137961" y="4292395"/>
            <a:ext cx="0" cy="241171"/>
          </a:xfrm>
          <a:prstGeom prst="straightConnector1">
            <a:avLst/>
          </a:prstGeom>
          <a:ln w="38100">
            <a:solidFill>
              <a:srgbClr val="FFC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Соединитель: уступ 93">
            <a:extLst>
              <a:ext uri="{FF2B5EF4-FFF2-40B4-BE49-F238E27FC236}">
                <a16:creationId xmlns:a16="http://schemas.microsoft.com/office/drawing/2014/main" id="{38F8EA07-8A8D-4A9E-A8CA-937316F98CF9}"/>
              </a:ext>
            </a:extLst>
          </p:cNvPr>
          <p:cNvCxnSpPr>
            <a:cxnSpLocks/>
            <a:stCxn id="56" idx="0"/>
            <a:endCxn id="54" idx="0"/>
          </p:cNvCxnSpPr>
          <p:nvPr/>
        </p:nvCxnSpPr>
        <p:spPr>
          <a:xfrm rot="5400000" flipH="1" flipV="1">
            <a:off x="5332625" y="-2256104"/>
            <a:ext cx="6011" cy="7356618"/>
          </a:xfrm>
          <a:prstGeom prst="bentConnector3">
            <a:avLst>
              <a:gd name="adj1" fmla="val 3903028"/>
            </a:avLst>
          </a:prstGeom>
          <a:ln w="38100">
            <a:solidFill>
              <a:srgbClr val="FFC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Группа 94">
            <a:extLst>
              <a:ext uri="{FF2B5EF4-FFF2-40B4-BE49-F238E27FC236}">
                <a16:creationId xmlns:a16="http://schemas.microsoft.com/office/drawing/2014/main" id="{D5FE0717-FC09-447C-BC57-CC48767DAA6B}"/>
              </a:ext>
            </a:extLst>
          </p:cNvPr>
          <p:cNvGrpSpPr>
            <a:grpSpLocks noChangeAspect="1"/>
          </p:cNvGrpSpPr>
          <p:nvPr/>
        </p:nvGrpSpPr>
        <p:grpSpPr>
          <a:xfrm>
            <a:off x="7004203" y="1726032"/>
            <a:ext cx="2639653" cy="1508187"/>
            <a:chOff x="4182980" y="2651584"/>
            <a:chExt cx="4756615" cy="2717730"/>
          </a:xfrm>
        </p:grpSpPr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867540C3-0A09-45B9-A5EF-29808CF587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2162" t="24925" r="9344" b="21539"/>
            <a:stretch/>
          </p:blipFill>
          <p:spPr>
            <a:xfrm>
              <a:off x="4182980" y="2651584"/>
              <a:ext cx="4720838" cy="2717730"/>
            </a:xfrm>
            <a:prstGeom prst="rect">
              <a:avLst/>
            </a:prstGeom>
          </p:spPr>
        </p:pic>
        <p:sp>
          <p:nvSpPr>
            <p:cNvPr id="97" name="Прямоугольник 96">
              <a:extLst>
                <a:ext uri="{FF2B5EF4-FFF2-40B4-BE49-F238E27FC236}">
                  <a16:creationId xmlns:a16="http://schemas.microsoft.com/office/drawing/2014/main" id="{F9FCBD5F-CE87-42F9-8EA3-F4610C845296}"/>
                </a:ext>
              </a:extLst>
            </p:cNvPr>
            <p:cNvSpPr/>
            <p:nvPr/>
          </p:nvSpPr>
          <p:spPr>
            <a:xfrm>
              <a:off x="8224700" y="2659121"/>
              <a:ext cx="714895" cy="2686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98" name="Picture 18" descr="Europe&amp;#39;s struggle to compete in the supercomputing arena, and why it needs  to go from buyer to builder – Tech.eu">
            <a:extLst>
              <a:ext uri="{FF2B5EF4-FFF2-40B4-BE49-F238E27FC236}">
                <a16:creationId xmlns:a16="http://schemas.microsoft.com/office/drawing/2014/main" id="{446F8884-4C34-4686-B180-5C8F78D30C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7" r="11215"/>
          <a:stretch/>
        </p:blipFill>
        <p:spPr bwMode="auto">
          <a:xfrm>
            <a:off x="9598727" y="1738987"/>
            <a:ext cx="1370479" cy="8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AF90AAB-9FC3-4251-A93D-447CAE08B222}"/>
              </a:ext>
            </a:extLst>
          </p:cNvPr>
          <p:cNvSpPr txBox="1"/>
          <p:nvPr/>
        </p:nvSpPr>
        <p:spPr>
          <a:xfrm>
            <a:off x="9598727" y="2366474"/>
            <a:ext cx="1370479" cy="215444"/>
          </a:xfrm>
          <a:prstGeom prst="rect">
            <a:avLst/>
          </a:prstGeom>
          <a:solidFill>
            <a:schemeClr val="bg1">
              <a:alpha val="50000"/>
            </a:schemeClr>
          </a:solidFill>
          <a:ln w="28575"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ru-RU"/>
            </a:defPPr>
            <a:lvl1pPr algn="ctr">
              <a:defRPr sz="1400"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Суперкомпьютер</a:t>
            </a:r>
          </a:p>
        </p:txBody>
      </p:sp>
      <p:grpSp>
        <p:nvGrpSpPr>
          <p:cNvPr id="100" name="Группа 99">
            <a:extLst>
              <a:ext uri="{FF2B5EF4-FFF2-40B4-BE49-F238E27FC236}">
                <a16:creationId xmlns:a16="http://schemas.microsoft.com/office/drawing/2014/main" id="{A8375CE3-3246-4CFA-95C4-A8AA4045C547}"/>
              </a:ext>
            </a:extLst>
          </p:cNvPr>
          <p:cNvGrpSpPr>
            <a:grpSpLocks noChangeAspect="1"/>
          </p:cNvGrpSpPr>
          <p:nvPr/>
        </p:nvGrpSpPr>
        <p:grpSpPr>
          <a:xfrm>
            <a:off x="7837003" y="4496970"/>
            <a:ext cx="2353870" cy="1389173"/>
            <a:chOff x="9073098" y="4116487"/>
            <a:chExt cx="1890333" cy="1115609"/>
          </a:xfrm>
        </p:grpSpPr>
        <p:pic>
          <p:nvPicPr>
            <p:cNvPr id="101" name="Рисунок 100">
              <a:extLst>
                <a:ext uri="{FF2B5EF4-FFF2-40B4-BE49-F238E27FC236}">
                  <a16:creationId xmlns:a16="http://schemas.microsoft.com/office/drawing/2014/main" id="{777250B6-D44D-4D2B-86DD-CD793CB6E2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 l="2285" t="7474" r="4498" b="33395"/>
            <a:stretch/>
          </p:blipFill>
          <p:spPr>
            <a:xfrm>
              <a:off x="9413708" y="4227009"/>
              <a:ext cx="1549723" cy="100508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BF7370FD-DA5B-439D-9952-F63D4467E3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71" t="5515" r="3949" b="33957"/>
            <a:stretch/>
          </p:blipFill>
          <p:spPr>
            <a:xfrm>
              <a:off x="9265746" y="4168284"/>
              <a:ext cx="1528846" cy="102885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03" name="Рисунок 102">
              <a:extLst>
                <a:ext uri="{FF2B5EF4-FFF2-40B4-BE49-F238E27FC236}">
                  <a16:creationId xmlns:a16="http://schemas.microsoft.com/office/drawing/2014/main" id="{6C09FD78-A527-49F2-851E-08561CE887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285" t="5950" r="4498" b="33523"/>
            <a:stretch/>
          </p:blipFill>
          <p:spPr>
            <a:xfrm>
              <a:off x="9073098" y="4116487"/>
              <a:ext cx="1553704" cy="1028851"/>
            </a:xfrm>
            <a:prstGeom prst="rect">
              <a:avLst/>
            </a:prstGeom>
            <a:solidFill>
              <a:srgbClr val="0055FF"/>
            </a:solidFill>
            <a:ln>
              <a:solidFill>
                <a:schemeClr val="bg1"/>
              </a:solidFill>
            </a:ln>
          </p:spPr>
        </p:pic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8E20D6CC-D8F6-4736-A52B-002ECE9968D5}"/>
              </a:ext>
            </a:extLst>
          </p:cNvPr>
          <p:cNvSpPr txBox="1"/>
          <p:nvPr/>
        </p:nvSpPr>
        <p:spPr>
          <a:xfrm>
            <a:off x="9106423" y="3337457"/>
            <a:ext cx="29005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Динамический даунскейлинг </a:t>
            </a:r>
            <a:r>
              <a:rPr kumimoji="0" lang="ru-RU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низкоразрешенных</a:t>
            </a:r>
            <a:r>
              <a:rPr kumimoji="0" lang="ru-RU" sz="15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метеоданных</a:t>
            </a:r>
          </a:p>
        </p:txBody>
      </p:sp>
      <p:pic>
        <p:nvPicPr>
          <p:cNvPr id="57" name="Picture 4" descr="Climateprediction.net · GitHub">
            <a:extLst>
              <a:ext uri="{FF2B5EF4-FFF2-40B4-BE49-F238E27FC236}">
                <a16:creationId xmlns:a16="http://schemas.microsoft.com/office/drawing/2014/main" id="{8E920EAA-A15D-42DD-A5DF-407BF0C55F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30263"/>
          <a:stretch/>
        </p:blipFill>
        <p:spPr bwMode="auto">
          <a:xfrm>
            <a:off x="766888" y="2030255"/>
            <a:ext cx="1780864" cy="124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C522829F-E1C6-46CA-871D-3C9DEC14C417}"/>
              </a:ext>
            </a:extLst>
          </p:cNvPr>
          <p:cNvSpPr txBox="1"/>
          <p:nvPr/>
        </p:nvSpPr>
        <p:spPr>
          <a:xfrm>
            <a:off x="2017737" y="4533566"/>
            <a:ext cx="2240448" cy="1732376"/>
          </a:xfrm>
          <a:prstGeom prst="roundRect">
            <a:avLst>
              <a:gd name="adj" fmla="val 92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36000" bIns="36000" rtlCol="0" anchor="t" anchorCtr="0"/>
          <a:lstStyle>
            <a:defPPr>
              <a:defRPr lang="ru-AU"/>
            </a:defPPr>
            <a:lvl1pPr algn="ctr">
              <a:defRPr sz="1400"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03388" algn="l"/>
                <a:tab pos="4216400" algn="l"/>
                <a:tab pos="4751388" algn="l"/>
              </a:tabLst>
              <a:defRPr/>
            </a:pP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Высокоразрешенные </a:t>
            </a:r>
            <a:b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метеоданные </a:t>
            </a:r>
          </a:p>
        </p:txBody>
      </p:sp>
      <p:cxnSp>
        <p:nvCxnSpPr>
          <p:cNvPr id="80" name="Соединитель: уступ 79">
            <a:extLst>
              <a:ext uri="{FF2B5EF4-FFF2-40B4-BE49-F238E27FC236}">
                <a16:creationId xmlns:a16="http://schemas.microsoft.com/office/drawing/2014/main" id="{262F0A95-E047-4218-A6C5-51D61BA958D4}"/>
              </a:ext>
            </a:extLst>
          </p:cNvPr>
          <p:cNvCxnSpPr>
            <a:cxnSpLocks/>
            <a:stCxn id="56" idx="2"/>
            <a:endCxn id="74" idx="0"/>
          </p:cNvCxnSpPr>
          <p:nvPr/>
        </p:nvCxnSpPr>
        <p:spPr>
          <a:xfrm rot="16200000" flipH="1">
            <a:off x="2169765" y="2782224"/>
            <a:ext cx="455752" cy="1480640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B82873E-A6B0-42A9-832E-267FD316CA8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85" t="5950" r="4498" b="33523"/>
          <a:stretch/>
        </p:blipFill>
        <p:spPr>
          <a:xfrm>
            <a:off x="2173268" y="5070422"/>
            <a:ext cx="1934695" cy="1281141"/>
          </a:xfrm>
          <a:prstGeom prst="rect">
            <a:avLst/>
          </a:prstGeom>
          <a:solidFill>
            <a:srgbClr val="0055FF"/>
          </a:solidFill>
          <a:ln>
            <a:solidFill>
              <a:schemeClr val="bg1"/>
            </a:solidFill>
          </a:ln>
        </p:spPr>
      </p:pic>
      <p:cxnSp>
        <p:nvCxnSpPr>
          <p:cNvPr id="132" name="Соединитель: уступ 131">
            <a:extLst>
              <a:ext uri="{FF2B5EF4-FFF2-40B4-BE49-F238E27FC236}">
                <a16:creationId xmlns:a16="http://schemas.microsoft.com/office/drawing/2014/main" id="{45C99543-5676-4496-B982-0BE206E2D852}"/>
              </a:ext>
            </a:extLst>
          </p:cNvPr>
          <p:cNvCxnSpPr>
            <a:cxnSpLocks/>
            <a:stCxn id="73" idx="1"/>
            <a:endCxn id="74" idx="3"/>
          </p:cNvCxnSpPr>
          <p:nvPr/>
        </p:nvCxnSpPr>
        <p:spPr>
          <a:xfrm rot="10800000">
            <a:off x="5614159" y="4021409"/>
            <a:ext cx="1346123" cy="290715"/>
          </a:xfrm>
          <a:prstGeom prst="bentConnector3">
            <a:avLst>
              <a:gd name="adj1" fmla="val 50000"/>
            </a:avLst>
          </a:prstGeom>
          <a:ln w="38100">
            <a:solidFill>
              <a:srgbClr val="FFC000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9E708917-3105-4247-AE86-D141098BF6BC}"/>
              </a:ext>
            </a:extLst>
          </p:cNvPr>
          <p:cNvGrpSpPr>
            <a:grpSpLocks noChangeAspect="1"/>
          </p:cNvGrpSpPr>
          <p:nvPr/>
        </p:nvGrpSpPr>
        <p:grpSpPr>
          <a:xfrm>
            <a:off x="2763270" y="1857419"/>
            <a:ext cx="2817194" cy="1414503"/>
            <a:chOff x="4703722" y="6436692"/>
            <a:chExt cx="3392219" cy="1703222"/>
          </a:xfrm>
        </p:grpSpPr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DEAE0B13-BB40-4736-877E-D04FCD0B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392718" y="6436692"/>
              <a:ext cx="1703223" cy="1703222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01DD17A7-1BA2-4F1B-A8B3-40A2FC91D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03722" y="6436692"/>
              <a:ext cx="1703223" cy="1703222"/>
            </a:xfrm>
            <a:prstGeom prst="rect">
              <a:avLst/>
            </a:prstGeom>
          </p:spPr>
        </p:pic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2E0654CE-0A49-462F-BF52-2F78A9EAB5F9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Общая идея исследования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75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B8DF69-69E2-492E-A02C-D16617B7A10F}"/>
                  </a:ext>
                </a:extLst>
              </p:cNvPr>
              <p:cNvSpPr txBox="1"/>
              <p:nvPr/>
            </p:nvSpPr>
            <p:spPr>
              <a:xfrm>
                <a:off x="591349" y="1634928"/>
                <a:ext cx="5017970" cy="4770537"/>
              </a:xfrm>
              <a:prstGeom prst="rect">
                <a:avLst/>
              </a:prstGeom>
              <a:solidFill>
                <a:schemeClr val="tx1">
                  <a:alpha val="2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marL="360363" marR="0" lvl="0" indent="-360363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ru-RU" sz="15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Целевая переменная:</a:t>
                </a:r>
                <a:r>
                  <a:rPr kumimoji="0" lang="ru-RU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br>
                  <a:rPr kumimoji="0" lang="ru-RU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разность температуры между  центром Москвы (Балчуг) и средней температурой по 9 загородным метеостанциям </a:t>
                </a:r>
                <a:br>
                  <a:rPr kumimoji="0" lang="ru-RU" sz="15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u-RU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∆</m:t>
                    </m:r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𝑇</m:t>
                    </m:r>
                    <m:r>
                      <a:rPr kumimoji="0" lang="ru-RU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kumimoji="0" lang="ru-RU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𝑢𝑟𝑏</m:t>
                        </m:r>
                      </m:sub>
                    </m:sSub>
                    <m:r>
                      <a:rPr kumimoji="0" lang="ru-RU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" panose="020F0502020204030204" pitchFamily="34" charset="0"/>
                      </a:rPr>
                      <m:t>−</m:t>
                    </m:r>
                    <m:sSub>
                      <m:sSubPr>
                        <m:ctrlPr>
                          <a:rPr kumimoji="0" lang="ru-RU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  <m:sub>
                        <m:r>
                          <a:rPr kumimoji="0" lang="ru-RU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92D05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𝑟𝑢𝑟</m:t>
                        </m:r>
                      </m:sub>
                    </m:sSub>
                  </m:oMath>
                </a14:m>
                <a:endPara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0363" marR="0" lvl="0" indent="-360363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ru-RU" sz="15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Предикторы: </a:t>
                </a:r>
                <a:br>
                  <a:rPr kumimoji="0" lang="ru-RU" sz="15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</a:br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средние по Московскому региону </a:t>
                </a:r>
                <a:r>
                  <a:rPr kumimoji="0" lang="ru-RU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характерисики</a:t>
                </a:r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метеорологического режима (реанализ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ERA5 </a:t>
                </a:r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и/или наблюдения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на загородных метеостанциях)</a:t>
                </a: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60363" marR="0" lvl="0" indent="-360363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ru-RU" sz="16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Формализация задачи МО:</a:t>
                </a:r>
                <a:endParaRPr kumimoji="0" lang="en-US" sz="1600" b="1" i="0" u="sng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6195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6195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6195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360363" marR="0" lvl="0" indent="-360363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ru-RU" sz="1500" b="1" i="0" u="sng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Данные для обучения:</a:t>
                </a:r>
                <a:r>
                  <a:rPr kumimoji="0" lang="en-US" sz="15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kumimoji="0" lang="ru-RU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Times New Roman" panose="02020603050405020304" pitchFamily="18" charset="0"/>
                </a:endParaRPr>
              </a:p>
              <a:p>
                <a:pPr marL="538163" marR="0" lvl="1" indent="-180975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30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Временные ряды с дискретность 3 ч за 2001-2021 гг.</a:t>
                </a:r>
              </a:p>
              <a:p>
                <a:pPr marL="538163" marR="0" lvl="1" indent="-180975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ru-RU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Times New Roman" panose="02020603050405020304" pitchFamily="18" charset="0"/>
                  </a:rPr>
                  <a:t>5-блоковая кросс-валидация с отношением тренировочной и тестовой выборок 4:1</a:t>
                </a: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B8DF69-69E2-492E-A02C-D16617B7A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49" y="1634928"/>
                <a:ext cx="5017970" cy="4770537"/>
              </a:xfrm>
              <a:prstGeom prst="rect">
                <a:avLst/>
              </a:prstGeom>
              <a:blipFill>
                <a:blip r:embed="rId3"/>
                <a:stretch>
                  <a:fillRect l="-486" t="-128" r="-12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01D109EC-AF89-498E-AC84-9CCD062EB74D}"/>
              </a:ext>
            </a:extLst>
          </p:cNvPr>
          <p:cNvGrpSpPr>
            <a:grpSpLocks noChangeAspect="1"/>
          </p:cNvGrpSpPr>
          <p:nvPr/>
        </p:nvGrpSpPr>
        <p:grpSpPr>
          <a:xfrm>
            <a:off x="5687916" y="1645125"/>
            <a:ext cx="3241978" cy="4463028"/>
            <a:chOff x="5736317" y="2015018"/>
            <a:chExt cx="3457319" cy="4759474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E26FE5AC-E751-4090-BB65-AAA8BF371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7759" y="3066306"/>
              <a:ext cx="3455876" cy="3708186"/>
            </a:xfrm>
            <a:prstGeom prst="rect">
              <a:avLst/>
            </a:prstGeom>
          </p:spPr>
        </p:pic>
        <p:pic>
          <p:nvPicPr>
            <p:cNvPr id="45" name="Picture 4" descr="Climateprediction.net · GitHub">
              <a:extLst>
                <a:ext uri="{FF2B5EF4-FFF2-40B4-BE49-F238E27FC236}">
                  <a16:creationId xmlns:a16="http://schemas.microsoft.com/office/drawing/2014/main" id="{AE896CE5-6022-491A-921A-2843E1AF72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6" t="1" r="-137797" b="27979"/>
            <a:stretch/>
          </p:blipFill>
          <p:spPr bwMode="auto">
            <a:xfrm>
              <a:off x="5737760" y="2015018"/>
              <a:ext cx="3455876" cy="108386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CAADC16-5481-4CDD-A5A0-5E7FDC5C8124}"/>
                </a:ext>
              </a:extLst>
            </p:cNvPr>
            <p:cNvSpPr txBox="1"/>
            <p:nvPr/>
          </p:nvSpPr>
          <p:spPr>
            <a:xfrm>
              <a:off x="5736317" y="2276217"/>
              <a:ext cx="3455876" cy="6064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Низкоразрешенные метеоданные </a:t>
              </a:r>
              <a:r>
                <a:rPr kumimoji="0" lang="ru-RU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(реанализ и/или наблюдения)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176B65F-245C-4A5D-8682-2055B1BBD191}"/>
              </a:ext>
            </a:extLst>
          </p:cNvPr>
          <p:cNvSpPr txBox="1"/>
          <p:nvPr/>
        </p:nvSpPr>
        <p:spPr>
          <a:xfrm>
            <a:off x="570299" y="943394"/>
            <a:ext cx="11601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Даунскейлинг «в точку»: аппроксимация интенсивности острова тепла в центре Москвы</a:t>
            </a:r>
            <a:endParaRPr kumimoji="0" lang="en-RU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Стрелка: вправо 19">
            <a:extLst>
              <a:ext uri="{FF2B5EF4-FFF2-40B4-BE49-F238E27FC236}">
                <a16:creationId xmlns:a16="http://schemas.microsoft.com/office/drawing/2014/main" id="{19BA97D1-2C24-41B9-9726-2CB863F7908F}"/>
              </a:ext>
            </a:extLst>
          </p:cNvPr>
          <p:cNvSpPr/>
          <p:nvPr/>
        </p:nvSpPr>
        <p:spPr>
          <a:xfrm>
            <a:off x="9030943" y="3238539"/>
            <a:ext cx="337061" cy="566383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F840B067-50BF-43F4-AB80-175EE8210E5E}"/>
              </a:ext>
            </a:extLst>
          </p:cNvPr>
          <p:cNvGrpSpPr>
            <a:grpSpLocks noChangeAspect="1"/>
          </p:cNvGrpSpPr>
          <p:nvPr/>
        </p:nvGrpSpPr>
        <p:grpSpPr>
          <a:xfrm>
            <a:off x="9421809" y="1634928"/>
            <a:ext cx="2556409" cy="4473225"/>
            <a:chOff x="9438884" y="2032065"/>
            <a:chExt cx="2629807" cy="4601658"/>
          </a:xfrm>
        </p:grpSpPr>
        <p:grpSp>
          <p:nvGrpSpPr>
            <p:cNvPr id="22" name="Группа 21">
              <a:extLst>
                <a:ext uri="{FF2B5EF4-FFF2-40B4-BE49-F238E27FC236}">
                  <a16:creationId xmlns:a16="http://schemas.microsoft.com/office/drawing/2014/main" id="{9502561A-C1E8-4323-AA0B-14A8D5E03B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438884" y="2042263"/>
              <a:ext cx="2629807" cy="4591460"/>
              <a:chOff x="9267086" y="1819412"/>
              <a:chExt cx="2806009" cy="4899096"/>
            </a:xfrm>
          </p:grpSpPr>
          <p:sp>
            <p:nvSpPr>
              <p:cNvPr id="21" name="Прямоугольник 20">
                <a:extLst>
                  <a:ext uri="{FF2B5EF4-FFF2-40B4-BE49-F238E27FC236}">
                    <a16:creationId xmlns:a16="http://schemas.microsoft.com/office/drawing/2014/main" id="{4F211A9A-E60F-42FD-BAAF-8836713784FF}"/>
                  </a:ext>
                </a:extLst>
              </p:cNvPr>
              <p:cNvSpPr/>
              <p:nvPr/>
            </p:nvSpPr>
            <p:spPr>
              <a:xfrm>
                <a:off x="9267086" y="1819412"/>
                <a:ext cx="2806009" cy="48990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ru-RU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Группа 9">
                <a:extLst>
                  <a:ext uri="{FF2B5EF4-FFF2-40B4-BE49-F238E27FC236}">
                    <a16:creationId xmlns:a16="http://schemas.microsoft.com/office/drawing/2014/main" id="{4C2B5B58-8CD0-486C-9063-D5C7C6BAB30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78003" y="3879556"/>
                <a:ext cx="2620310" cy="2798377"/>
                <a:chOff x="8822436" y="3774049"/>
                <a:chExt cx="2757096" cy="2944458"/>
              </a:xfrm>
            </p:grpSpPr>
            <p:pic>
              <p:nvPicPr>
                <p:cNvPr id="25" name="Рисунок 24">
                  <a:extLst>
                    <a:ext uri="{FF2B5EF4-FFF2-40B4-BE49-F238E27FC236}">
                      <a16:creationId xmlns:a16="http://schemas.microsoft.com/office/drawing/2014/main" id="{FD899825-C58C-4E3D-A69A-7097588C4E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2566" t="3972"/>
                <a:stretch/>
              </p:blipFill>
              <p:spPr>
                <a:xfrm>
                  <a:off x="8822436" y="3774049"/>
                  <a:ext cx="2757096" cy="2944458"/>
                </a:xfrm>
                <a:prstGeom prst="rect">
                  <a:avLst/>
                </a:prstGeom>
              </p:spPr>
            </p:pic>
            <p:sp>
              <p:nvSpPr>
                <p:cNvPr id="2" name="Прямоугольник 1">
                  <a:extLst>
                    <a:ext uri="{FF2B5EF4-FFF2-40B4-BE49-F238E27FC236}">
                      <a16:creationId xmlns:a16="http://schemas.microsoft.com/office/drawing/2014/main" id="{BB239C73-F985-4AAB-9E35-CA2A6CB28CB9}"/>
                    </a:ext>
                  </a:extLst>
                </p:cNvPr>
                <p:cNvSpPr/>
                <p:nvPr/>
              </p:nvSpPr>
              <p:spPr>
                <a:xfrm>
                  <a:off x="9174470" y="3907596"/>
                  <a:ext cx="2157194" cy="2499185"/>
                </a:xfrm>
                <a:prstGeom prst="rect">
                  <a:avLst/>
                </a:prstGeom>
                <a:noFill/>
                <a:ln w="76200">
                  <a:solidFill>
                    <a:srgbClr val="92D050">
                      <a:alpha val="50000"/>
                    </a:srgb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v</a:t>
                  </a:r>
                  <a:endParaRPr kumimoji="0" lang="ru-RU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2FD3FD01-1251-4C4F-835D-6B75BF75B7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26602" y="5043613"/>
                      <a:ext cx="562691" cy="369332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ln>
                      <a:noFill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ru-RU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0" lang="ru-RU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0" lang="ru-RU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𝒓𝒖𝒓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ru-RU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2FD3FD01-1251-4C4F-835D-6B75BF75B7B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926602" y="5043613"/>
                      <a:ext cx="562691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r="-16250" b="-9434"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8DFD7327-4B3D-4015-AD21-6BB42421EB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73064" y="4615619"/>
                      <a:ext cx="45019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ru-RU" sz="18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0" lang="ru-RU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kumimoji="0" lang="ru-RU" sz="1800" b="1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𝒖𝒓𝒃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ru-RU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8DFD7327-4B3D-4015-AD21-6BB42421EB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73064" y="4615619"/>
                      <a:ext cx="450192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r="-54688" b="-169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9" name="Прямая со стрелкой 18">
                  <a:extLst>
                    <a:ext uri="{FF2B5EF4-FFF2-40B4-BE49-F238E27FC236}">
                      <a16:creationId xmlns:a16="http://schemas.microsoft.com/office/drawing/2014/main" id="{4E2B8EED-15FD-4EA3-BAB4-6E73125A2564}"/>
                    </a:ext>
                  </a:extLst>
                </p:cNvPr>
                <p:cNvCxnSpPr>
                  <a:cxnSpLocks/>
                  <a:stCxn id="32" idx="3"/>
                </p:cNvCxnSpPr>
                <p:nvPr/>
              </p:nvCxnSpPr>
              <p:spPr>
                <a:xfrm flipV="1">
                  <a:off x="9489293" y="4942945"/>
                  <a:ext cx="638948" cy="285334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B3FF259D-3C47-4282-9A30-34ECD997762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89293" y="4778128"/>
                      <a:ext cx="5051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ru-RU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∆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oMath>
                        </m:oMathPara>
                      </a14:m>
                      <a:endParaRPr kumimoji="0" lang="ru-RU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TextBox 39">
                      <a:extLst>
                        <a:ext uri="{FF2B5EF4-FFF2-40B4-BE49-F238E27FC236}">
                          <a16:creationId xmlns:a16="http://schemas.microsoft.com/office/drawing/2014/main" id="{B3FF259D-3C47-4282-9A30-34ECD997762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489293" y="4778128"/>
                      <a:ext cx="505145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r="-5634" b="-769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9" name="Группа 8">
                <a:extLst>
                  <a:ext uri="{FF2B5EF4-FFF2-40B4-BE49-F238E27FC236}">
                    <a16:creationId xmlns:a16="http://schemas.microsoft.com/office/drawing/2014/main" id="{CCD92F99-FA9D-4066-9C01-241C2E6AF04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378002" y="2360778"/>
                <a:ext cx="2620310" cy="1509650"/>
                <a:chOff x="8814656" y="2147461"/>
                <a:chExt cx="2459036" cy="1416735"/>
              </a:xfrm>
            </p:grpSpPr>
            <p:pic>
              <p:nvPicPr>
                <p:cNvPr id="1026" name="Picture 2" descr="Почему в городе теплее">
                  <a:extLst>
                    <a:ext uri="{FF2B5EF4-FFF2-40B4-BE49-F238E27FC236}">
                      <a16:creationId xmlns:a16="http://schemas.microsoft.com/office/drawing/2014/main" id="{BCC3FCFE-EE44-41F0-935B-AD8CE4086F2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214" t="1439" r="596" b="1608"/>
                <a:stretch/>
              </p:blipFill>
              <p:spPr bwMode="auto">
                <a:xfrm>
                  <a:off x="8814656" y="2147461"/>
                  <a:ext cx="2459036" cy="14167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2" name="Прямая со стрелкой 41">
                  <a:extLst>
                    <a:ext uri="{FF2B5EF4-FFF2-40B4-BE49-F238E27FC236}">
                      <a16:creationId xmlns:a16="http://schemas.microsoft.com/office/drawing/2014/main" id="{28A20818-1B0E-4B3E-9319-8FCD33A30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82715" y="2341721"/>
                  <a:ext cx="2410" cy="631838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56E086AB-204E-40DC-A6CD-60FCF658DE3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90536" y="2604227"/>
                      <a:ext cx="50514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ru-RU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∆</m:t>
                            </m:r>
                            <m:r>
                              <a:rPr kumimoji="0" lang="en-US" sz="18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𝑻</m:t>
                            </m:r>
                          </m:oMath>
                        </m:oMathPara>
                      </a14:m>
                      <a:endParaRPr kumimoji="0" lang="ru-RU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56E086AB-204E-40DC-A6CD-60FCF658DE3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390536" y="2604227"/>
                      <a:ext cx="505145" cy="36933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ru-RU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66A7A19C-9481-4AB5-8E87-BB507CC15CD9}"/>
                  </a:ext>
                </a:extLst>
              </p:cNvPr>
              <p:cNvCxnSpPr/>
              <p:nvPr/>
            </p:nvCxnSpPr>
            <p:spPr>
              <a:xfrm>
                <a:off x="9470936" y="3241054"/>
                <a:ext cx="2388972" cy="0"/>
              </a:xfrm>
              <a:prstGeom prst="line">
                <a:avLst/>
              </a:prstGeom>
              <a:ln w="38100">
                <a:solidFill>
                  <a:srgbClr val="92D050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FD6F66C-0C06-4A60-9B07-132EEB5A2F82}"/>
                </a:ext>
              </a:extLst>
            </p:cNvPr>
            <p:cNvSpPr txBox="1"/>
            <p:nvPr/>
          </p:nvSpPr>
          <p:spPr>
            <a:xfrm>
              <a:off x="9438884" y="2032065"/>
              <a:ext cx="2627400" cy="569904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Наблюдаемая интенсивность острова тепла в точке</a:t>
              </a:r>
              <a:endParaRPr kumimoji="0" lang="ru-RU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D7C76550-24B8-475A-9324-F9E67D43C4C6}"/>
              </a:ext>
            </a:extLst>
          </p:cNvPr>
          <p:cNvGrpSpPr/>
          <p:nvPr/>
        </p:nvGrpSpPr>
        <p:grpSpPr>
          <a:xfrm>
            <a:off x="570299" y="3994591"/>
            <a:ext cx="4927070" cy="1083836"/>
            <a:chOff x="356491" y="3610029"/>
            <a:chExt cx="4927070" cy="10838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12356FF-3B6B-4C1D-8DEF-B124294A7AFE}"/>
                    </a:ext>
                  </a:extLst>
                </p:cNvPr>
                <p:cNvSpPr txBox="1"/>
                <p:nvPr/>
              </p:nvSpPr>
              <p:spPr>
                <a:xfrm>
                  <a:off x="2560193" y="4037593"/>
                  <a:ext cx="158851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Значения за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ru-RU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e>
                        <m:sub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FFF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:b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</a:b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предшествующих</a:t>
                  </a:r>
                  <a:b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</a:b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моментов времени</a:t>
                  </a:r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12356FF-3B6B-4C1D-8DEF-B124294A7A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0193" y="4037593"/>
                  <a:ext cx="1588510" cy="646331"/>
                </a:xfrm>
                <a:prstGeom prst="rect">
                  <a:avLst/>
                </a:prstGeom>
                <a:blipFill>
                  <a:blip r:embed="rId18"/>
                  <a:stretch>
                    <a:fillRect t="-943" b="-6604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0E33819-2E3C-420A-A772-6363B513CBAB}"/>
                </a:ext>
              </a:extLst>
            </p:cNvPr>
            <p:cNvSpPr txBox="1"/>
            <p:nvPr/>
          </p:nvSpPr>
          <p:spPr>
            <a:xfrm>
              <a:off x="951538" y="4232200"/>
              <a:ext cx="16908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Моментальное </a:t>
              </a:r>
              <a:b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значении предикторов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9F5A5CD-7074-46E3-82D4-B4D1F0DA329F}"/>
                    </a:ext>
                  </a:extLst>
                </p:cNvPr>
                <p:cNvSpPr txBox="1"/>
                <p:nvPr/>
              </p:nvSpPr>
              <p:spPr>
                <a:xfrm>
                  <a:off x="356491" y="3610029"/>
                  <a:ext cx="4927070" cy="4608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kumimoji="0" lang="ru-RU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         </m:t>
                        </m:r>
                        <m:sSub>
                          <m:sSubPr>
                            <m:ctrlPr>
                              <a:rPr kumimoji="0" lang="ru-RU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∆</m:t>
                            </m:r>
                            <m:r>
                              <a:rPr kumimoji="0" lang="ru-RU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𝐹</m:t>
                        </m:r>
                        <m:d>
                          <m:dPr>
                            <m:ctrlPr>
                              <a:rPr kumimoji="0" lang="ru-RU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ru-RU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0" lang="ru-RU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US" sz="16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b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…</m:t>
                                    </m:r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FFFF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kumimoji="0" lang="ru-RU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kumimoji="0" lang="en-US" sz="16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FFFF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</m:t>
                            </m:r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𝑡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white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(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…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),…</m:t>
                            </m:r>
                            <m:sSub>
                              <m:sSubPr>
                                <m:ctrlPr>
                                  <a:rPr kumimoji="0" lang="ru-RU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kumimoji="0" lang="ru-RU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6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0" lang="en-US" sz="16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B0F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B0F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,…</m:t>
                            </m:r>
                          </m:e>
                        </m:d>
                      </m:oMath>
                    </m:oMathPara>
                  </a14:m>
                  <a:endParaRPr kumimoji="0" lang="ru-RU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9F5A5CD-7074-46E3-82D4-B4D1F0DA32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91" y="3610029"/>
                  <a:ext cx="4927070" cy="460832"/>
                </a:xfrm>
                <a:prstGeom prst="rect">
                  <a:avLst/>
                </a:prstGeom>
                <a:blipFill>
                  <a:blip r:embed="rId19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ru-RU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Прямая со стрелкой 54">
              <a:extLst>
                <a:ext uri="{FF2B5EF4-FFF2-40B4-BE49-F238E27FC236}">
                  <a16:creationId xmlns:a16="http://schemas.microsoft.com/office/drawing/2014/main" id="{39AC4209-1E1E-4583-8920-927A05EB28B2}"/>
                </a:ext>
              </a:extLst>
            </p:cNvPr>
            <p:cNvCxnSpPr>
              <a:cxnSpLocks/>
              <a:stCxn id="52" idx="0"/>
            </p:cNvCxnSpPr>
            <p:nvPr/>
          </p:nvCxnSpPr>
          <p:spPr>
            <a:xfrm flipV="1">
              <a:off x="1796963" y="4054248"/>
              <a:ext cx="0" cy="177952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8FEEE81-F63E-4EBC-8E3A-46643B190097}"/>
                </a:ext>
              </a:extLst>
            </p:cNvPr>
            <p:cNvSpPr txBox="1"/>
            <p:nvPr/>
          </p:nvSpPr>
          <p:spPr>
            <a:xfrm>
              <a:off x="409247" y="4044399"/>
              <a:ext cx="9730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Модель МО</a:t>
              </a:r>
            </a:p>
          </p:txBody>
        </p:sp>
        <p:cxnSp>
          <p:nvCxnSpPr>
            <p:cNvPr id="57" name="Прямая со стрелкой 56">
              <a:extLst>
                <a:ext uri="{FF2B5EF4-FFF2-40B4-BE49-F238E27FC236}">
                  <a16:creationId xmlns:a16="http://schemas.microsoft.com/office/drawing/2014/main" id="{35ADE46E-298C-4C7A-B9FC-9CC0685F00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503" y="3951518"/>
              <a:ext cx="128686" cy="135071"/>
            </a:xfrm>
            <a:prstGeom prst="straightConnector1">
              <a:avLst/>
            </a:prstGeom>
            <a:ln w="1905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0A9D1067-9969-499F-A2DB-EE53C141642D}"/>
              </a:ext>
            </a:extLst>
          </p:cNvPr>
          <p:cNvSpPr txBox="1">
            <a:spLocks/>
          </p:cNvSpPr>
          <p:nvPr/>
        </p:nvSpPr>
        <p:spPr>
          <a:xfrm>
            <a:off x="570299" y="241663"/>
            <a:ext cx="10869771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Локальная постановка задачи</a:t>
            </a:r>
            <a:endParaRPr kumimoji="0" lang="en-RU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463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214F2EC-2FF2-4C46-899D-6E0E8C63DF2D}"/>
              </a:ext>
            </a:extLst>
          </p:cNvPr>
          <p:cNvSpPr txBox="1"/>
          <p:nvPr/>
        </p:nvSpPr>
        <p:spPr>
          <a:xfrm>
            <a:off x="558063" y="1674720"/>
            <a:ext cx="10532428" cy="17148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363" marR="0" lvl="0" indent="-342900" algn="l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dataset: </a:t>
            </a:r>
          </a:p>
          <a:p>
            <a:pPr marL="817563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series with 3-hour step for 47 years (1977-2021)</a:t>
            </a:r>
          </a:p>
          <a:p>
            <a:pPr marL="817563" marR="0" lvl="1" indent="-34290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 years (2001-2021) are used to train the models and for the major part of analysis </a:t>
            </a:r>
          </a:p>
          <a:p>
            <a:pPr marL="360363" marR="0" lvl="0" indent="-342900" algn="l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Train-test split using blocked k-fold method with 5-days blocks and 4:1 train-to-test ratio</a:t>
            </a:r>
          </a:p>
          <a:p>
            <a:pPr marL="360363" marR="0" lvl="0" indent="-342900" algn="l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quality metrics:  RMSE, ME, R</a:t>
            </a:r>
            <a:r>
              <a:rPr kumimoji="0" lang="en-US" sz="1800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70677A7-31E5-4142-87A4-11601E30E052}"/>
              </a:ext>
            </a:extLst>
          </p:cNvPr>
          <p:cNvGrpSpPr>
            <a:grpSpLocks noChangeAspect="1"/>
          </p:cNvGrpSpPr>
          <p:nvPr/>
        </p:nvGrpSpPr>
        <p:grpSpPr>
          <a:xfrm>
            <a:off x="587374" y="3266374"/>
            <a:ext cx="11085396" cy="3204158"/>
            <a:chOff x="1" y="1696506"/>
            <a:chExt cx="11581081" cy="3347432"/>
          </a:xfrm>
        </p:grpSpPr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5C83BD37-548C-4FF7-A56C-CAE83DED9688}"/>
                </a:ext>
              </a:extLst>
            </p:cNvPr>
            <p:cNvSpPr/>
            <p:nvPr/>
          </p:nvSpPr>
          <p:spPr>
            <a:xfrm>
              <a:off x="4245588" y="2293795"/>
              <a:ext cx="731551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Прямоугольник 26">
              <a:extLst>
                <a:ext uri="{FF2B5EF4-FFF2-40B4-BE49-F238E27FC236}">
                  <a16:creationId xmlns:a16="http://schemas.microsoft.com/office/drawing/2014/main" id="{57F81EDC-E559-4950-A35C-C82B001500ED}"/>
                </a:ext>
              </a:extLst>
            </p:cNvPr>
            <p:cNvSpPr/>
            <p:nvPr/>
          </p:nvSpPr>
          <p:spPr>
            <a:xfrm>
              <a:off x="4977139" y="2293795"/>
              <a:ext cx="2194653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Прямоугольник 27">
              <a:extLst>
                <a:ext uri="{FF2B5EF4-FFF2-40B4-BE49-F238E27FC236}">
                  <a16:creationId xmlns:a16="http://schemas.microsoft.com/office/drawing/2014/main" id="{80D0E739-BB80-4F25-A9D9-065D78DDF3F4}"/>
                </a:ext>
              </a:extLst>
            </p:cNvPr>
            <p:cNvSpPr/>
            <p:nvPr/>
          </p:nvSpPr>
          <p:spPr>
            <a:xfrm>
              <a:off x="4245588" y="2680059"/>
              <a:ext cx="585241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Прямоугольник 28">
              <a:extLst>
                <a:ext uri="{FF2B5EF4-FFF2-40B4-BE49-F238E27FC236}">
                  <a16:creationId xmlns:a16="http://schemas.microsoft.com/office/drawing/2014/main" id="{3BFAF3EE-6DD9-42DB-8C40-A225A8E111BE}"/>
                </a:ext>
              </a:extLst>
            </p:cNvPr>
            <p:cNvSpPr/>
            <p:nvPr/>
          </p:nvSpPr>
          <p:spPr>
            <a:xfrm>
              <a:off x="4830829" y="2680059"/>
              <a:ext cx="731551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Прямоугольник 29">
              <a:extLst>
                <a:ext uri="{FF2B5EF4-FFF2-40B4-BE49-F238E27FC236}">
                  <a16:creationId xmlns:a16="http://schemas.microsoft.com/office/drawing/2014/main" id="{1B19337D-30AB-4F74-B59A-4746C88C2167}"/>
                </a:ext>
              </a:extLst>
            </p:cNvPr>
            <p:cNvSpPr/>
            <p:nvPr/>
          </p:nvSpPr>
          <p:spPr>
            <a:xfrm>
              <a:off x="4245588" y="3088931"/>
              <a:ext cx="1170482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Прямоугольник 30">
              <a:extLst>
                <a:ext uri="{FF2B5EF4-FFF2-40B4-BE49-F238E27FC236}">
                  <a16:creationId xmlns:a16="http://schemas.microsoft.com/office/drawing/2014/main" id="{CBF24675-8D79-4219-88A9-E21A867F671D}"/>
                </a:ext>
              </a:extLst>
            </p:cNvPr>
            <p:cNvSpPr/>
            <p:nvPr/>
          </p:nvSpPr>
          <p:spPr>
            <a:xfrm>
              <a:off x="5416070" y="3088931"/>
              <a:ext cx="731551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1C894F3D-60AC-4D79-9A82-60016B233FA6}"/>
                </a:ext>
              </a:extLst>
            </p:cNvPr>
            <p:cNvSpPr/>
            <p:nvPr/>
          </p:nvSpPr>
          <p:spPr>
            <a:xfrm>
              <a:off x="6001310" y="3549586"/>
              <a:ext cx="731551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54668A3E-DA69-4E6F-B39F-2BF17E0F2B5E}"/>
                </a:ext>
              </a:extLst>
            </p:cNvPr>
            <p:cNvSpPr/>
            <p:nvPr/>
          </p:nvSpPr>
          <p:spPr>
            <a:xfrm>
              <a:off x="4243766" y="3549586"/>
              <a:ext cx="1755722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846F9E12-825B-4909-B74A-6098A83B372E}"/>
                </a:ext>
              </a:extLst>
            </p:cNvPr>
            <p:cNvSpPr/>
            <p:nvPr/>
          </p:nvSpPr>
          <p:spPr>
            <a:xfrm>
              <a:off x="6732861" y="3549586"/>
              <a:ext cx="438931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Прямоугольник 36">
              <a:extLst>
                <a:ext uri="{FF2B5EF4-FFF2-40B4-BE49-F238E27FC236}">
                  <a16:creationId xmlns:a16="http://schemas.microsoft.com/office/drawing/2014/main" id="{4B712AEA-BB63-4611-A6AE-A0A64732B7DF}"/>
                </a:ext>
              </a:extLst>
            </p:cNvPr>
            <p:cNvSpPr/>
            <p:nvPr/>
          </p:nvSpPr>
          <p:spPr>
            <a:xfrm>
              <a:off x="4243766" y="3998958"/>
              <a:ext cx="2340963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Прямоугольник 37">
              <a:extLst>
                <a:ext uri="{FF2B5EF4-FFF2-40B4-BE49-F238E27FC236}">
                  <a16:creationId xmlns:a16="http://schemas.microsoft.com/office/drawing/2014/main" id="{5BFE5EF6-4660-4378-BAA5-53DFA4A5A165}"/>
                </a:ext>
              </a:extLst>
            </p:cNvPr>
            <p:cNvSpPr/>
            <p:nvPr/>
          </p:nvSpPr>
          <p:spPr>
            <a:xfrm>
              <a:off x="4243766" y="3998958"/>
              <a:ext cx="146310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Прямоугольник 38">
              <a:extLst>
                <a:ext uri="{FF2B5EF4-FFF2-40B4-BE49-F238E27FC236}">
                  <a16:creationId xmlns:a16="http://schemas.microsoft.com/office/drawing/2014/main" id="{C80BA371-02CF-4BA6-9025-B58F7DD6CA6C}"/>
                </a:ext>
              </a:extLst>
            </p:cNvPr>
            <p:cNvSpPr/>
            <p:nvPr/>
          </p:nvSpPr>
          <p:spPr>
            <a:xfrm>
              <a:off x="7171792" y="2293795"/>
              <a:ext cx="731551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Прямоугольник 39">
              <a:extLst>
                <a:ext uri="{FF2B5EF4-FFF2-40B4-BE49-F238E27FC236}">
                  <a16:creationId xmlns:a16="http://schemas.microsoft.com/office/drawing/2014/main" id="{3ED5F5C8-BD3E-4591-8B54-F6718BB4A770}"/>
                </a:ext>
              </a:extLst>
            </p:cNvPr>
            <p:cNvSpPr/>
            <p:nvPr/>
          </p:nvSpPr>
          <p:spPr>
            <a:xfrm>
              <a:off x="7903343" y="2293795"/>
              <a:ext cx="2194653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Прямоугольник 40">
              <a:extLst>
                <a:ext uri="{FF2B5EF4-FFF2-40B4-BE49-F238E27FC236}">
                  <a16:creationId xmlns:a16="http://schemas.microsoft.com/office/drawing/2014/main" id="{09D126F7-09CE-4ED0-8644-8E8732C578C7}"/>
                </a:ext>
              </a:extLst>
            </p:cNvPr>
            <p:cNvSpPr/>
            <p:nvPr/>
          </p:nvSpPr>
          <p:spPr>
            <a:xfrm>
              <a:off x="7171792" y="2680059"/>
              <a:ext cx="585241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Прямоугольник 41">
              <a:extLst>
                <a:ext uri="{FF2B5EF4-FFF2-40B4-BE49-F238E27FC236}">
                  <a16:creationId xmlns:a16="http://schemas.microsoft.com/office/drawing/2014/main" id="{CFBCEEF8-8C78-420E-866C-BEF9278B323D}"/>
                </a:ext>
              </a:extLst>
            </p:cNvPr>
            <p:cNvSpPr/>
            <p:nvPr/>
          </p:nvSpPr>
          <p:spPr>
            <a:xfrm>
              <a:off x="7757033" y="2680059"/>
              <a:ext cx="731551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6EDED129-B271-4490-B90A-396A4E68F5CE}"/>
                </a:ext>
              </a:extLst>
            </p:cNvPr>
            <p:cNvSpPr/>
            <p:nvPr/>
          </p:nvSpPr>
          <p:spPr>
            <a:xfrm>
              <a:off x="8488584" y="2680059"/>
              <a:ext cx="1609412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Прямоугольник 43">
              <a:extLst>
                <a:ext uri="{FF2B5EF4-FFF2-40B4-BE49-F238E27FC236}">
                  <a16:creationId xmlns:a16="http://schemas.microsoft.com/office/drawing/2014/main" id="{615096F1-2E72-4C4B-A2E9-09EC5097EC05}"/>
                </a:ext>
              </a:extLst>
            </p:cNvPr>
            <p:cNvSpPr/>
            <p:nvPr/>
          </p:nvSpPr>
          <p:spPr>
            <a:xfrm>
              <a:off x="7171792" y="3088931"/>
              <a:ext cx="1170482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Прямоугольник 44">
              <a:extLst>
                <a:ext uri="{FF2B5EF4-FFF2-40B4-BE49-F238E27FC236}">
                  <a16:creationId xmlns:a16="http://schemas.microsoft.com/office/drawing/2014/main" id="{4D09932B-07C4-4BA9-A501-A57096A85FBF}"/>
                </a:ext>
              </a:extLst>
            </p:cNvPr>
            <p:cNvSpPr/>
            <p:nvPr/>
          </p:nvSpPr>
          <p:spPr>
            <a:xfrm>
              <a:off x="8342274" y="3088931"/>
              <a:ext cx="731551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8BB23B24-C80F-4559-AEEA-CFF9567C98DA}"/>
                </a:ext>
              </a:extLst>
            </p:cNvPr>
            <p:cNvSpPr/>
            <p:nvPr/>
          </p:nvSpPr>
          <p:spPr>
            <a:xfrm>
              <a:off x="9061420" y="3088931"/>
              <a:ext cx="1036576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3354C5E7-403F-4A08-9690-092F09654BDC}"/>
                </a:ext>
              </a:extLst>
            </p:cNvPr>
            <p:cNvSpPr/>
            <p:nvPr/>
          </p:nvSpPr>
          <p:spPr>
            <a:xfrm>
              <a:off x="8927515" y="3549586"/>
              <a:ext cx="731551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EA8EC3DD-73E6-43AB-B706-5BF2AB5BD30C}"/>
                </a:ext>
              </a:extLst>
            </p:cNvPr>
            <p:cNvSpPr/>
            <p:nvPr/>
          </p:nvSpPr>
          <p:spPr>
            <a:xfrm>
              <a:off x="9659066" y="3549586"/>
              <a:ext cx="438931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Прямоугольник 48">
              <a:extLst>
                <a:ext uri="{FF2B5EF4-FFF2-40B4-BE49-F238E27FC236}">
                  <a16:creationId xmlns:a16="http://schemas.microsoft.com/office/drawing/2014/main" id="{8230886E-751C-47DC-99E1-2D827A5F8919}"/>
                </a:ext>
              </a:extLst>
            </p:cNvPr>
            <p:cNvSpPr/>
            <p:nvPr/>
          </p:nvSpPr>
          <p:spPr>
            <a:xfrm>
              <a:off x="7169970" y="3998958"/>
              <a:ext cx="2340963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Прямоугольник 49">
              <a:extLst>
                <a:ext uri="{FF2B5EF4-FFF2-40B4-BE49-F238E27FC236}">
                  <a16:creationId xmlns:a16="http://schemas.microsoft.com/office/drawing/2014/main" id="{E00F5F5B-61B6-41DC-9CBB-25B0369AB268}"/>
                </a:ext>
              </a:extLst>
            </p:cNvPr>
            <p:cNvSpPr/>
            <p:nvPr/>
          </p:nvSpPr>
          <p:spPr>
            <a:xfrm>
              <a:off x="9510934" y="3998958"/>
              <a:ext cx="587063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Прямоугольник 50">
              <a:extLst>
                <a:ext uri="{FF2B5EF4-FFF2-40B4-BE49-F238E27FC236}">
                  <a16:creationId xmlns:a16="http://schemas.microsoft.com/office/drawing/2014/main" id="{9C7E174D-81A7-498D-A875-CAC53DC3CB3F}"/>
                </a:ext>
              </a:extLst>
            </p:cNvPr>
            <p:cNvSpPr/>
            <p:nvPr/>
          </p:nvSpPr>
          <p:spPr>
            <a:xfrm>
              <a:off x="7169970" y="3998958"/>
              <a:ext cx="146310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E4DA5A-40D2-44BD-97BD-E8F54A0D4FF9}"/>
                </a:ext>
              </a:extLst>
            </p:cNvPr>
            <p:cNvSpPr txBox="1"/>
            <p:nvPr/>
          </p:nvSpPr>
          <p:spPr>
            <a:xfrm>
              <a:off x="3" y="2239366"/>
              <a:ext cx="529660" cy="375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k=0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814D39-C19C-4F3C-92C2-5F96F84E09E9}"/>
                </a:ext>
              </a:extLst>
            </p:cNvPr>
            <p:cNvSpPr txBox="1"/>
            <p:nvPr/>
          </p:nvSpPr>
          <p:spPr>
            <a:xfrm>
              <a:off x="2" y="2622770"/>
              <a:ext cx="529660" cy="375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spAutoFit/>
            </a:bodyPr>
            <a:lstStyle>
              <a:defPPr>
                <a:defRPr lang="ru-AU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k=1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42DFF9E-C8F2-48E3-98CA-E058890E61BC}"/>
                </a:ext>
              </a:extLst>
            </p:cNvPr>
            <p:cNvSpPr txBox="1"/>
            <p:nvPr/>
          </p:nvSpPr>
          <p:spPr>
            <a:xfrm>
              <a:off x="2" y="3031641"/>
              <a:ext cx="529660" cy="375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spAutoFit/>
            </a:bodyPr>
            <a:lstStyle>
              <a:defPPr>
                <a:defRPr lang="ru-AU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k=2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C7E6F76-2DD6-4AEE-9C0C-20E06D8847EC}"/>
                </a:ext>
              </a:extLst>
            </p:cNvPr>
            <p:cNvSpPr txBox="1"/>
            <p:nvPr/>
          </p:nvSpPr>
          <p:spPr>
            <a:xfrm>
              <a:off x="2" y="3492297"/>
              <a:ext cx="529660" cy="375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spAutoFit/>
            </a:bodyPr>
            <a:lstStyle>
              <a:defPPr>
                <a:defRPr lang="ru-AU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k=3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31F43C5-A015-4F47-8F0C-4242FC2C2FED}"/>
                </a:ext>
              </a:extLst>
            </p:cNvPr>
            <p:cNvSpPr txBox="1"/>
            <p:nvPr/>
          </p:nvSpPr>
          <p:spPr>
            <a:xfrm>
              <a:off x="1" y="3941668"/>
              <a:ext cx="529660" cy="375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spAutoFit/>
            </a:bodyPr>
            <a:lstStyle>
              <a:defPPr>
                <a:defRPr lang="ru-AU"/>
              </a:defPPr>
              <a:lvl1pPr>
                <a:defRPr>
                  <a:solidFill>
                    <a:schemeClr val="bg1"/>
                  </a:solidFill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k=4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EDF13BC-D594-4252-9AD1-630D4D5BFA7F}"/>
                </a:ext>
              </a:extLst>
            </p:cNvPr>
            <p:cNvSpPr txBox="1"/>
            <p:nvPr/>
          </p:nvSpPr>
          <p:spPr>
            <a:xfrm>
              <a:off x="4120111" y="1722506"/>
              <a:ext cx="978859" cy="353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5 days</a:t>
              </a:r>
              <a:endPara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Прямоугольник 57">
              <a:extLst>
                <a:ext uri="{FF2B5EF4-FFF2-40B4-BE49-F238E27FC236}">
                  <a16:creationId xmlns:a16="http://schemas.microsoft.com/office/drawing/2014/main" id="{50BEADE1-6906-438D-BBE5-24647825462F}"/>
                </a:ext>
              </a:extLst>
            </p:cNvPr>
            <p:cNvSpPr/>
            <p:nvPr/>
          </p:nvSpPr>
          <p:spPr>
            <a:xfrm>
              <a:off x="483932" y="2288109"/>
              <a:ext cx="3563285" cy="259304"/>
            </a:xfrm>
            <a:prstGeom prst="rect">
              <a:avLst/>
            </a:prstGeom>
            <a:solidFill>
              <a:srgbClr val="7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41DD8292-A827-4174-A8E0-1E99876147F8}"/>
                </a:ext>
              </a:extLst>
            </p:cNvPr>
            <p:cNvSpPr/>
            <p:nvPr/>
          </p:nvSpPr>
          <p:spPr>
            <a:xfrm>
              <a:off x="483932" y="2681235"/>
              <a:ext cx="3563285" cy="259304"/>
            </a:xfrm>
            <a:prstGeom prst="rect">
              <a:avLst/>
            </a:prstGeom>
            <a:solidFill>
              <a:srgbClr val="7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Прямоугольник 59">
              <a:extLst>
                <a:ext uri="{FF2B5EF4-FFF2-40B4-BE49-F238E27FC236}">
                  <a16:creationId xmlns:a16="http://schemas.microsoft.com/office/drawing/2014/main" id="{7A121E00-C0B2-4118-982B-006BCD42CE1F}"/>
                </a:ext>
              </a:extLst>
            </p:cNvPr>
            <p:cNvSpPr/>
            <p:nvPr/>
          </p:nvSpPr>
          <p:spPr>
            <a:xfrm>
              <a:off x="486137" y="3089617"/>
              <a:ext cx="3563285" cy="259304"/>
            </a:xfrm>
            <a:prstGeom prst="rect">
              <a:avLst/>
            </a:prstGeom>
            <a:solidFill>
              <a:srgbClr val="7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Прямоугольник 60">
              <a:extLst>
                <a:ext uri="{FF2B5EF4-FFF2-40B4-BE49-F238E27FC236}">
                  <a16:creationId xmlns:a16="http://schemas.microsoft.com/office/drawing/2014/main" id="{F5AA6807-5B04-4ED7-BD30-025E6946AEDA}"/>
                </a:ext>
              </a:extLst>
            </p:cNvPr>
            <p:cNvSpPr/>
            <p:nvPr/>
          </p:nvSpPr>
          <p:spPr>
            <a:xfrm>
              <a:off x="483932" y="3550273"/>
              <a:ext cx="3563285" cy="259304"/>
            </a:xfrm>
            <a:prstGeom prst="rect">
              <a:avLst/>
            </a:prstGeom>
            <a:solidFill>
              <a:srgbClr val="7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59591D90-354D-459C-9F2A-D28BDEFC1319}"/>
                </a:ext>
              </a:extLst>
            </p:cNvPr>
            <p:cNvSpPr/>
            <p:nvPr/>
          </p:nvSpPr>
          <p:spPr>
            <a:xfrm>
              <a:off x="483931" y="4000332"/>
              <a:ext cx="3563285" cy="259304"/>
            </a:xfrm>
            <a:prstGeom prst="rect">
              <a:avLst/>
            </a:prstGeom>
            <a:solidFill>
              <a:srgbClr val="7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D56F950-ACA1-4C1C-A378-E6A2CFDE4167}"/>
                </a:ext>
              </a:extLst>
            </p:cNvPr>
            <p:cNvSpPr txBox="1"/>
            <p:nvPr/>
          </p:nvSpPr>
          <p:spPr>
            <a:xfrm>
              <a:off x="10097996" y="2247512"/>
              <a:ext cx="348873" cy="375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48686C2-B374-4FF7-AA13-E8FCA793E5C5}"/>
                </a:ext>
              </a:extLst>
            </p:cNvPr>
            <p:cNvSpPr txBox="1"/>
            <p:nvPr/>
          </p:nvSpPr>
          <p:spPr>
            <a:xfrm>
              <a:off x="10097996" y="2656384"/>
              <a:ext cx="348873" cy="375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F37CEA1-C3B2-46A6-A5BE-89AB354F96DF}"/>
                </a:ext>
              </a:extLst>
            </p:cNvPr>
            <p:cNvSpPr txBox="1"/>
            <p:nvPr/>
          </p:nvSpPr>
          <p:spPr>
            <a:xfrm>
              <a:off x="10097996" y="3031641"/>
              <a:ext cx="348873" cy="375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E45673E-C530-49DC-B584-CCF45858FA7A}"/>
                </a:ext>
              </a:extLst>
            </p:cNvPr>
            <p:cNvSpPr txBox="1"/>
            <p:nvPr/>
          </p:nvSpPr>
          <p:spPr>
            <a:xfrm>
              <a:off x="10115928" y="3492297"/>
              <a:ext cx="348873" cy="375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01283E5-9E45-4F6C-8FEB-82A767B4A00B}"/>
                </a:ext>
              </a:extLst>
            </p:cNvPr>
            <p:cNvSpPr txBox="1"/>
            <p:nvPr/>
          </p:nvSpPr>
          <p:spPr>
            <a:xfrm>
              <a:off x="10115928" y="3941668"/>
              <a:ext cx="348873" cy="375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 anchor="ctr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…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Правая фигурная скобка 67">
              <a:extLst>
                <a:ext uri="{FF2B5EF4-FFF2-40B4-BE49-F238E27FC236}">
                  <a16:creationId xmlns:a16="http://schemas.microsoft.com/office/drawing/2014/main" id="{40E6BB58-41EC-4954-9165-C4BC0A12A1A3}"/>
                </a:ext>
              </a:extLst>
            </p:cNvPr>
            <p:cNvSpPr/>
            <p:nvPr/>
          </p:nvSpPr>
          <p:spPr>
            <a:xfrm rot="5400000">
              <a:off x="7186938" y="1268970"/>
              <a:ext cx="240359" cy="6279500"/>
            </a:xfrm>
            <a:prstGeom prst="rightBrac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0A82919-69A7-4F52-8B8B-55635FFB356F}"/>
                </a:ext>
              </a:extLst>
            </p:cNvPr>
            <p:cNvSpPr txBox="1"/>
            <p:nvPr/>
          </p:nvSpPr>
          <p:spPr>
            <a:xfrm>
              <a:off x="5729421" y="4652109"/>
              <a:ext cx="3173724" cy="37525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2001-2021 (basic study period)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Правая фигурная скобка 69">
              <a:extLst>
                <a:ext uri="{FF2B5EF4-FFF2-40B4-BE49-F238E27FC236}">
                  <a16:creationId xmlns:a16="http://schemas.microsoft.com/office/drawing/2014/main" id="{CDFA5A11-989D-430A-A04F-E5688398E036}"/>
                </a:ext>
              </a:extLst>
            </p:cNvPr>
            <p:cNvSpPr/>
            <p:nvPr/>
          </p:nvSpPr>
          <p:spPr>
            <a:xfrm rot="5400000">
              <a:off x="2133213" y="2576241"/>
              <a:ext cx="260678" cy="3671451"/>
            </a:xfrm>
            <a:prstGeom prst="rightBrac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8ACE182-FC99-42B1-A68F-B37123208554}"/>
                </a:ext>
              </a:extLst>
            </p:cNvPr>
            <p:cNvSpPr txBox="1"/>
            <p:nvPr/>
          </p:nvSpPr>
          <p:spPr>
            <a:xfrm>
              <a:off x="1641241" y="4658091"/>
              <a:ext cx="1244625" cy="3858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1977-2000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Правая фигурная скобка 71">
              <a:extLst>
                <a:ext uri="{FF2B5EF4-FFF2-40B4-BE49-F238E27FC236}">
                  <a16:creationId xmlns:a16="http://schemas.microsoft.com/office/drawing/2014/main" id="{E4201683-B458-4DAE-AB06-4ABEE78CF509}"/>
                </a:ext>
              </a:extLst>
            </p:cNvPr>
            <p:cNvSpPr/>
            <p:nvPr/>
          </p:nvSpPr>
          <p:spPr>
            <a:xfrm rot="16200000">
              <a:off x="4530912" y="1803105"/>
              <a:ext cx="157260" cy="731552"/>
            </a:xfrm>
            <a:prstGeom prst="rightBrac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4EBD8228-75D6-429C-B1F7-CC48A399CCBC}"/>
                </a:ext>
              </a:extLst>
            </p:cNvPr>
            <p:cNvSpPr txBox="1"/>
            <p:nvPr/>
          </p:nvSpPr>
          <p:spPr>
            <a:xfrm>
              <a:off x="5585035" y="1696506"/>
              <a:ext cx="978859" cy="35369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15 days</a:t>
              </a:r>
              <a:endParaRPr kumimoji="0" lang="ru-RU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Правая фигурная скобка 73">
              <a:extLst>
                <a:ext uri="{FF2B5EF4-FFF2-40B4-BE49-F238E27FC236}">
                  <a16:creationId xmlns:a16="http://schemas.microsoft.com/office/drawing/2014/main" id="{D73EFE83-A1F1-4BA3-B2C2-3A82407C088E}"/>
                </a:ext>
              </a:extLst>
            </p:cNvPr>
            <p:cNvSpPr/>
            <p:nvPr/>
          </p:nvSpPr>
          <p:spPr>
            <a:xfrm rot="16200000">
              <a:off x="6037348" y="1095050"/>
              <a:ext cx="145567" cy="2119677"/>
            </a:xfrm>
            <a:prstGeom prst="rightBrac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Прямоугольник 74">
              <a:extLst>
                <a:ext uri="{FF2B5EF4-FFF2-40B4-BE49-F238E27FC236}">
                  <a16:creationId xmlns:a16="http://schemas.microsoft.com/office/drawing/2014/main" id="{5462A5F8-189F-45AD-A3CC-00CE43D5AA56}"/>
                </a:ext>
              </a:extLst>
            </p:cNvPr>
            <p:cNvSpPr/>
            <p:nvPr/>
          </p:nvSpPr>
          <p:spPr>
            <a:xfrm>
              <a:off x="5562379" y="2680059"/>
              <a:ext cx="2194652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F9F6001C-9F8A-46EA-92CE-44E4A58E680D}"/>
                </a:ext>
              </a:extLst>
            </p:cNvPr>
            <p:cNvSpPr/>
            <p:nvPr/>
          </p:nvSpPr>
          <p:spPr>
            <a:xfrm>
              <a:off x="6135216" y="3088931"/>
              <a:ext cx="2207058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Прямоугольник 76">
              <a:extLst>
                <a:ext uri="{FF2B5EF4-FFF2-40B4-BE49-F238E27FC236}">
                  <a16:creationId xmlns:a16="http://schemas.microsoft.com/office/drawing/2014/main" id="{1A79706A-D60B-4F0A-BA02-B607EBA43F20}"/>
                </a:ext>
              </a:extLst>
            </p:cNvPr>
            <p:cNvSpPr/>
            <p:nvPr/>
          </p:nvSpPr>
          <p:spPr>
            <a:xfrm>
              <a:off x="6731040" y="3549586"/>
              <a:ext cx="2194653" cy="260678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train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Прямоугольник 77">
              <a:extLst>
                <a:ext uri="{FF2B5EF4-FFF2-40B4-BE49-F238E27FC236}">
                  <a16:creationId xmlns:a16="http://schemas.microsoft.com/office/drawing/2014/main" id="{71D5FA89-E591-45E6-AC96-2A9ADED8709A}"/>
                </a:ext>
              </a:extLst>
            </p:cNvPr>
            <p:cNvSpPr/>
            <p:nvPr/>
          </p:nvSpPr>
          <p:spPr>
            <a:xfrm>
              <a:off x="6584729" y="3998958"/>
              <a:ext cx="731551" cy="260678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28783FE6-C712-4ECD-B0E9-42A4029F3E8F}"/>
                </a:ext>
              </a:extLst>
            </p:cNvPr>
            <p:cNvSpPr/>
            <p:nvPr/>
          </p:nvSpPr>
          <p:spPr>
            <a:xfrm>
              <a:off x="10617773" y="2293795"/>
              <a:ext cx="681994" cy="259304"/>
            </a:xfrm>
            <a:prstGeom prst="rect">
              <a:avLst/>
            </a:prstGeom>
            <a:solidFill>
              <a:srgbClr val="7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Прямоугольник 79">
              <a:extLst>
                <a:ext uri="{FF2B5EF4-FFF2-40B4-BE49-F238E27FC236}">
                  <a16:creationId xmlns:a16="http://schemas.microsoft.com/office/drawing/2014/main" id="{866C61C7-A040-46D0-A9F6-6E19381E5E76}"/>
                </a:ext>
              </a:extLst>
            </p:cNvPr>
            <p:cNvSpPr/>
            <p:nvPr/>
          </p:nvSpPr>
          <p:spPr>
            <a:xfrm>
              <a:off x="10611130" y="2680548"/>
              <a:ext cx="681994" cy="259304"/>
            </a:xfrm>
            <a:prstGeom prst="rect">
              <a:avLst/>
            </a:prstGeom>
            <a:solidFill>
              <a:srgbClr val="7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Прямоугольник 80">
              <a:extLst>
                <a:ext uri="{FF2B5EF4-FFF2-40B4-BE49-F238E27FC236}">
                  <a16:creationId xmlns:a16="http://schemas.microsoft.com/office/drawing/2014/main" id="{06EEC9FE-2E5E-4487-901C-9A9CAD71D584}"/>
                </a:ext>
              </a:extLst>
            </p:cNvPr>
            <p:cNvSpPr/>
            <p:nvPr/>
          </p:nvSpPr>
          <p:spPr>
            <a:xfrm>
              <a:off x="10613335" y="3088930"/>
              <a:ext cx="681994" cy="259304"/>
            </a:xfrm>
            <a:prstGeom prst="rect">
              <a:avLst/>
            </a:prstGeom>
            <a:solidFill>
              <a:srgbClr val="7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Прямоугольник 81">
              <a:extLst>
                <a:ext uri="{FF2B5EF4-FFF2-40B4-BE49-F238E27FC236}">
                  <a16:creationId xmlns:a16="http://schemas.microsoft.com/office/drawing/2014/main" id="{BD0820CC-45F0-4C84-8222-D79E9BFA3176}"/>
                </a:ext>
              </a:extLst>
            </p:cNvPr>
            <p:cNvSpPr/>
            <p:nvPr/>
          </p:nvSpPr>
          <p:spPr>
            <a:xfrm>
              <a:off x="10611130" y="3549586"/>
              <a:ext cx="681994" cy="259304"/>
            </a:xfrm>
            <a:prstGeom prst="rect">
              <a:avLst/>
            </a:prstGeom>
            <a:solidFill>
              <a:srgbClr val="7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Прямоугольник 82">
              <a:extLst>
                <a:ext uri="{FF2B5EF4-FFF2-40B4-BE49-F238E27FC236}">
                  <a16:creationId xmlns:a16="http://schemas.microsoft.com/office/drawing/2014/main" id="{DCF28154-F77F-4D33-84F1-8D1612C3091A}"/>
                </a:ext>
              </a:extLst>
            </p:cNvPr>
            <p:cNvSpPr/>
            <p:nvPr/>
          </p:nvSpPr>
          <p:spPr>
            <a:xfrm>
              <a:off x="10611129" y="3999645"/>
              <a:ext cx="681994" cy="259304"/>
            </a:xfrm>
            <a:prstGeom prst="rect">
              <a:avLst/>
            </a:prstGeom>
            <a:solidFill>
              <a:srgbClr val="74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test</a:t>
              </a: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Правая фигурная скобка 83">
              <a:extLst>
                <a:ext uri="{FF2B5EF4-FFF2-40B4-BE49-F238E27FC236}">
                  <a16:creationId xmlns:a16="http://schemas.microsoft.com/office/drawing/2014/main" id="{35CAC879-4DCE-420E-B4DA-798A1D406667}"/>
                </a:ext>
              </a:extLst>
            </p:cNvPr>
            <p:cNvSpPr/>
            <p:nvPr/>
          </p:nvSpPr>
          <p:spPr>
            <a:xfrm rot="5400000">
              <a:off x="10838171" y="3964486"/>
              <a:ext cx="241200" cy="887628"/>
            </a:xfrm>
            <a:prstGeom prst="rightBrace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B650570-77EB-442D-8116-7F5328052D06}"/>
                </a:ext>
              </a:extLst>
            </p:cNvPr>
            <p:cNvSpPr txBox="1"/>
            <p:nvPr/>
          </p:nvSpPr>
          <p:spPr>
            <a:xfrm>
              <a:off x="10336459" y="4652108"/>
              <a:ext cx="1244623" cy="38584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2022-2023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6" name="Title 1">
            <a:extLst>
              <a:ext uri="{FF2B5EF4-FFF2-40B4-BE49-F238E27FC236}">
                <a16:creationId xmlns:a16="http://schemas.microsoft.com/office/drawing/2014/main" id="{6A4AA0FB-FD1C-4D8A-8AED-B93177A7BD3B}"/>
              </a:ext>
            </a:extLst>
          </p:cNvPr>
          <p:cNvSpPr txBox="1">
            <a:spLocks/>
          </p:cNvSpPr>
          <p:nvPr/>
        </p:nvSpPr>
        <p:spPr>
          <a:xfrm>
            <a:off x="587374" y="782281"/>
            <a:ext cx="11037362" cy="7017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Даные</a:t>
            </a: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 и кросс-валидация</a:t>
            </a:r>
            <a:endParaRPr kumimoji="0" lang="en-RU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itchFamily="2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08143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1465</Words>
  <Application>Microsoft Office PowerPoint</Application>
  <PresentationFormat>Широкоэкранный</PresentationFormat>
  <Paragraphs>329</Paragraphs>
  <Slides>27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27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Cambria Math</vt:lpstr>
      <vt:lpstr>Candara</vt:lpstr>
      <vt:lpstr>Google Sans</vt:lpstr>
      <vt:lpstr>Helvetica</vt:lpstr>
      <vt:lpstr>SB Sans Text</vt:lpstr>
      <vt:lpstr>Wingdings</vt:lpstr>
      <vt:lpstr>Тема Office</vt:lpstr>
      <vt:lpstr>Office Theme</vt:lpstr>
      <vt:lpstr>Презентация PowerPoint</vt:lpstr>
      <vt:lpstr>Квазилокальный подход  для аппроксимации локальных метеорологических аномалий в мегаполисе методами машинного обучения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Искусственный интеллект  для анализа и прогноза интенсивных осадков  в Московском регионе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Varentsov Mikhail</dc:creator>
  <cp:lastModifiedBy>Varentsov Mikhail</cp:lastModifiedBy>
  <cp:revision>6</cp:revision>
  <dcterms:created xsi:type="dcterms:W3CDTF">2024-12-16T11:18:16Z</dcterms:created>
  <dcterms:modified xsi:type="dcterms:W3CDTF">2024-12-18T14:31:32Z</dcterms:modified>
</cp:coreProperties>
</file>